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316" r:id="rId3"/>
    <p:sldId id="322" r:id="rId4"/>
    <p:sldId id="323" r:id="rId5"/>
    <p:sldId id="256" r:id="rId6"/>
    <p:sldId id="325" r:id="rId7"/>
    <p:sldId id="326" r:id="rId8"/>
    <p:sldId id="328" r:id="rId9"/>
    <p:sldId id="371" r:id="rId10"/>
    <p:sldId id="372" r:id="rId11"/>
    <p:sldId id="373" r:id="rId12"/>
    <p:sldId id="330" r:id="rId13"/>
    <p:sldId id="331" r:id="rId14"/>
    <p:sldId id="332" r:id="rId15"/>
    <p:sldId id="333" r:id="rId16"/>
    <p:sldId id="335" r:id="rId17"/>
    <p:sldId id="334" r:id="rId18"/>
    <p:sldId id="336" r:id="rId19"/>
    <p:sldId id="337" r:id="rId20"/>
    <p:sldId id="338" r:id="rId21"/>
    <p:sldId id="345" r:id="rId22"/>
    <p:sldId id="348" r:id="rId23"/>
    <p:sldId id="349" r:id="rId24"/>
    <p:sldId id="374" r:id="rId25"/>
    <p:sldId id="351" r:id="rId26"/>
    <p:sldId id="354" r:id="rId27"/>
    <p:sldId id="352" r:id="rId28"/>
    <p:sldId id="355" r:id="rId29"/>
    <p:sldId id="356" r:id="rId30"/>
    <p:sldId id="368" r:id="rId31"/>
    <p:sldId id="369" r:id="rId32"/>
    <p:sldId id="357" r:id="rId33"/>
    <p:sldId id="358" r:id="rId34"/>
    <p:sldId id="375" r:id="rId35"/>
    <p:sldId id="376" r:id="rId36"/>
    <p:sldId id="360" r:id="rId37"/>
    <p:sldId id="361" r:id="rId38"/>
    <p:sldId id="363" r:id="rId39"/>
    <p:sldId id="362" r:id="rId40"/>
    <p:sldId id="37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8B8"/>
    <a:srgbClr val="93E3FF"/>
    <a:srgbClr val="1E4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93333" autoAdjust="0"/>
  </p:normalViewPr>
  <p:slideViewPr>
    <p:cSldViewPr snapToGrid="0">
      <p:cViewPr varScale="1">
        <p:scale>
          <a:sx n="58" d="100"/>
          <a:sy n="58" d="100"/>
        </p:scale>
        <p:origin x="14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784"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F1128-A5D9-4EEB-B8C0-EEFBC42A1CFE}"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2CF87-B32F-4F85-9EFD-EC465E0D9A1F}" type="slidenum">
              <a:rPr lang="en-US" smtClean="0"/>
              <a:t>‹#›</a:t>
            </a:fld>
            <a:endParaRPr lang="en-US"/>
          </a:p>
        </p:txBody>
      </p:sp>
    </p:spTree>
    <p:extLst>
      <p:ext uri="{BB962C8B-B14F-4D97-AF65-F5344CB8AC3E}">
        <p14:creationId xmlns:p14="http://schemas.microsoft.com/office/powerpoint/2010/main" val="165597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52CF87-B32F-4F85-9EFD-EC465E0D9A1F}" type="slidenum">
              <a:rPr lang="en-US" smtClean="0"/>
              <a:t>1</a:t>
            </a:fld>
            <a:endParaRPr lang="en-US"/>
          </a:p>
        </p:txBody>
      </p:sp>
    </p:spTree>
    <p:extLst>
      <p:ext uri="{BB962C8B-B14F-4D97-AF65-F5344CB8AC3E}">
        <p14:creationId xmlns:p14="http://schemas.microsoft.com/office/powerpoint/2010/main" val="293485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Mangal" panose="02040503050203030202" pitchFamily="18" charset="0"/>
              </a:rPr>
              <a:t>The Sagarmala Project is a flagship initiative of the Government of India aimed at port-led development to boost the country’s economy. Launched in 2015, the project focuses on modernizing ports, improving logistics, and enhancing coastal and inland waterways to reduce transportation costs and increase trade efficiency.</a:t>
            </a:r>
          </a:p>
          <a:p>
            <a:endParaRPr lang="en-US" dirty="0"/>
          </a:p>
        </p:txBody>
      </p:sp>
      <p:sp>
        <p:nvSpPr>
          <p:cNvPr id="4" name="Slide Number Placeholder 3"/>
          <p:cNvSpPr>
            <a:spLocks noGrp="1"/>
          </p:cNvSpPr>
          <p:nvPr>
            <p:ph type="sldNum" sz="quarter" idx="5"/>
          </p:nvPr>
        </p:nvSpPr>
        <p:spPr/>
        <p:txBody>
          <a:bodyPr/>
          <a:lstStyle/>
          <a:p>
            <a:fld id="{F252CF87-B32F-4F85-9EFD-EC465E0D9A1F}" type="slidenum">
              <a:rPr lang="en-US" smtClean="0"/>
              <a:t>5</a:t>
            </a:fld>
            <a:endParaRPr lang="en-US"/>
          </a:p>
        </p:txBody>
      </p:sp>
    </p:spTree>
    <p:extLst>
      <p:ext uri="{BB962C8B-B14F-4D97-AF65-F5344CB8AC3E}">
        <p14:creationId xmlns:p14="http://schemas.microsoft.com/office/powerpoint/2010/main" val="263181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2DE1-E2CA-B691-093A-40F6B79206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5C1024-65DA-3729-9FF8-7CF89D6FDF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26F742-99DA-A769-3965-26BB4885BEEF}"/>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5" name="Footer Placeholder 4">
            <a:extLst>
              <a:ext uri="{FF2B5EF4-FFF2-40B4-BE49-F238E27FC236}">
                <a16:creationId xmlns:a16="http://schemas.microsoft.com/office/drawing/2014/main" id="{BE5B5C0A-1FDE-4449-AFB5-D7332F789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613E0-F13D-5214-DC65-27BB495C26DD}"/>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301599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9078-041A-BAA2-78C5-233EF8A418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89130-BA88-3424-CA2C-BA9D5EAC4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69922-6058-533F-2112-5743BEB35610}"/>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5" name="Footer Placeholder 4">
            <a:extLst>
              <a:ext uri="{FF2B5EF4-FFF2-40B4-BE49-F238E27FC236}">
                <a16:creationId xmlns:a16="http://schemas.microsoft.com/office/drawing/2014/main" id="{7C83FA58-1F9D-AD1E-3E0B-FE6F93A88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897A5-77F2-8F89-3836-BC7385666E86}"/>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113294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BE59-B79B-8137-3BFE-20DDEDCB59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19F77E-6011-1F27-6A68-39ACBE75CE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80DC7-6CE6-F3C0-DC7E-2C2E28D77F45}"/>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5" name="Footer Placeholder 4">
            <a:extLst>
              <a:ext uri="{FF2B5EF4-FFF2-40B4-BE49-F238E27FC236}">
                <a16:creationId xmlns:a16="http://schemas.microsoft.com/office/drawing/2014/main" id="{7D9206BF-9EAC-D5ED-5E42-BDF0C1FE7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EBB10-0ACA-4FED-F89D-66D7F32051E6}"/>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10093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94F89-7F86-002B-C2FD-5B8D1EC19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5749B-CC87-0B5C-5F15-0F41040EC1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2FAA11-1D7B-D0BC-D291-92383582E9D6}"/>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5" name="Footer Placeholder 4">
            <a:extLst>
              <a:ext uri="{FF2B5EF4-FFF2-40B4-BE49-F238E27FC236}">
                <a16:creationId xmlns:a16="http://schemas.microsoft.com/office/drawing/2014/main" id="{EEC2296B-EFE4-84E9-1008-DF015E604A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A200E-068B-1CC8-4D1F-5ADF32D0CD45}"/>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1275067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DF4A-2C07-5B60-8592-D9544B9BA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FA5FC-F139-2684-FA9D-C9FAAA3E76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0A61C-FE49-0BD5-4101-BE48A9CCCA0E}"/>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5" name="Footer Placeholder 4">
            <a:extLst>
              <a:ext uri="{FF2B5EF4-FFF2-40B4-BE49-F238E27FC236}">
                <a16:creationId xmlns:a16="http://schemas.microsoft.com/office/drawing/2014/main" id="{7FB4E9CD-0431-3995-58E7-50E31DE70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B14DB-C953-189E-BEED-89B7421C0F5E}"/>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425463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5D4D-6CF8-6663-19C4-74271CA2A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58E9D-D48A-A4E3-25B9-31423903ED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13D429-937C-A9F3-61DD-ACF3B2977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CD55A-A583-B875-A343-1BC343F9C649}"/>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6" name="Footer Placeholder 5">
            <a:extLst>
              <a:ext uri="{FF2B5EF4-FFF2-40B4-BE49-F238E27FC236}">
                <a16:creationId xmlns:a16="http://schemas.microsoft.com/office/drawing/2014/main" id="{3AABA6E9-2F11-3B0A-85D6-18467CA65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24D4-428A-EF34-A3DB-95735BBF10E6}"/>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134361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E625D-96A5-4C57-E2E6-D72F52BC55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49AAB5-311E-DA5A-226B-329CC6187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D4AB21-CCE1-2D93-3D93-3946A9743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6AB7FE-0425-E332-363D-6DCD99026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65C4F-ABAA-4708-C259-44EAD4FCF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8FC9E9-5D55-2224-2AD7-4A11F77E8515}"/>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8" name="Footer Placeholder 7">
            <a:extLst>
              <a:ext uri="{FF2B5EF4-FFF2-40B4-BE49-F238E27FC236}">
                <a16:creationId xmlns:a16="http://schemas.microsoft.com/office/drawing/2014/main" id="{7D5799C5-35A3-4B71-1B61-E7FAF27325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CDC730-5CB8-B452-140E-E6F5679E86A1}"/>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346660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8D99E-DCF0-489F-9BBD-129D766E5A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7ED6D-8282-B6A4-D7D4-E53CB443B625}"/>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4" name="Footer Placeholder 3">
            <a:extLst>
              <a:ext uri="{FF2B5EF4-FFF2-40B4-BE49-F238E27FC236}">
                <a16:creationId xmlns:a16="http://schemas.microsoft.com/office/drawing/2014/main" id="{82D9093A-2328-80C2-9DD6-F9201335C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CF90A9-373D-4875-7304-116D8B1E2A36}"/>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406111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64F05-C107-053A-BB09-4A00BF36CD79}"/>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3" name="Footer Placeholder 2">
            <a:extLst>
              <a:ext uri="{FF2B5EF4-FFF2-40B4-BE49-F238E27FC236}">
                <a16:creationId xmlns:a16="http://schemas.microsoft.com/office/drawing/2014/main" id="{0A61844E-26E2-DD6C-6D63-8EF865EE95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208FAB-DD46-9C0E-0C92-396E4DE9AD4C}"/>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405078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95840-5D92-BEF4-7821-DFAF88379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0C2041-0ED9-A780-4FE5-B80658684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BDC710-9A4E-C793-5572-5294B6D98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8ACE4-4D30-0268-E940-04F254E03AA2}"/>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6" name="Footer Placeholder 5">
            <a:extLst>
              <a:ext uri="{FF2B5EF4-FFF2-40B4-BE49-F238E27FC236}">
                <a16:creationId xmlns:a16="http://schemas.microsoft.com/office/drawing/2014/main" id="{F18D4BD5-9DD3-6C26-37C6-3B53E1D26F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4E524-FDC9-CA6C-8C0F-4C44394E0EFC}"/>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6326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59663-FF9C-9E66-7F19-FC155DEDB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57016-6CEC-F9E7-F0CB-871BEF5C0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FCD6A6-2B9A-8D8E-1DD3-3CD088916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CA0FD-2A64-541F-2B57-20FD4DB605B8}"/>
              </a:ext>
            </a:extLst>
          </p:cNvPr>
          <p:cNvSpPr>
            <a:spLocks noGrp="1"/>
          </p:cNvSpPr>
          <p:nvPr>
            <p:ph type="dt" sz="half" idx="10"/>
          </p:nvPr>
        </p:nvSpPr>
        <p:spPr/>
        <p:txBody>
          <a:bodyPr/>
          <a:lstStyle/>
          <a:p>
            <a:fld id="{2537E149-962E-4C0F-B953-4BFE418151BB}" type="datetimeFigureOut">
              <a:rPr lang="en-US" smtClean="0"/>
              <a:t>4/3/2025</a:t>
            </a:fld>
            <a:endParaRPr lang="en-US"/>
          </a:p>
        </p:txBody>
      </p:sp>
      <p:sp>
        <p:nvSpPr>
          <p:cNvPr id="6" name="Footer Placeholder 5">
            <a:extLst>
              <a:ext uri="{FF2B5EF4-FFF2-40B4-BE49-F238E27FC236}">
                <a16:creationId xmlns:a16="http://schemas.microsoft.com/office/drawing/2014/main" id="{54EBB1CA-607D-CFB1-01B8-3CEAFA075F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0E4667-6C5A-4DE3-D6B2-23210CBEEB80}"/>
              </a:ext>
            </a:extLst>
          </p:cNvPr>
          <p:cNvSpPr>
            <a:spLocks noGrp="1"/>
          </p:cNvSpPr>
          <p:nvPr>
            <p:ph type="sldNum" sz="quarter" idx="12"/>
          </p:nvPr>
        </p:nvSpPr>
        <p:spPr/>
        <p:txBody>
          <a:bodyPr/>
          <a:lstStyle/>
          <a:p>
            <a:fld id="{5D20A135-132A-44A4-BE4D-8C77E2FC89E1}" type="slidenum">
              <a:rPr lang="en-US" smtClean="0"/>
              <a:t>‹#›</a:t>
            </a:fld>
            <a:endParaRPr lang="en-US"/>
          </a:p>
        </p:txBody>
      </p:sp>
    </p:spTree>
    <p:extLst>
      <p:ext uri="{BB962C8B-B14F-4D97-AF65-F5344CB8AC3E}">
        <p14:creationId xmlns:p14="http://schemas.microsoft.com/office/powerpoint/2010/main" val="395208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D57AC6-B598-3818-8A1D-F3B01175BA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70C668-833A-C40C-4ECD-648C65170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AB965-9256-C682-7CC4-5943E131A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E149-962E-4C0F-B953-4BFE418151BB}" type="datetimeFigureOut">
              <a:rPr lang="en-US" smtClean="0"/>
              <a:t>4/3/2025</a:t>
            </a:fld>
            <a:endParaRPr lang="en-US"/>
          </a:p>
        </p:txBody>
      </p:sp>
      <p:sp>
        <p:nvSpPr>
          <p:cNvPr id="5" name="Footer Placeholder 4">
            <a:extLst>
              <a:ext uri="{FF2B5EF4-FFF2-40B4-BE49-F238E27FC236}">
                <a16:creationId xmlns:a16="http://schemas.microsoft.com/office/drawing/2014/main" id="{5AA5E604-21DE-F30B-FC5E-80180987E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5DE920-45BE-7773-E221-312A88F63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0A135-132A-44A4-BE4D-8C77E2FC89E1}" type="slidenum">
              <a:rPr lang="en-US" smtClean="0"/>
              <a:t>‹#›</a:t>
            </a:fld>
            <a:endParaRPr lang="en-US"/>
          </a:p>
        </p:txBody>
      </p:sp>
    </p:spTree>
    <p:extLst>
      <p:ext uri="{BB962C8B-B14F-4D97-AF65-F5344CB8AC3E}">
        <p14:creationId xmlns:p14="http://schemas.microsoft.com/office/powerpoint/2010/main" val="2951990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web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761656"/>
            <a:ext cx="12192000" cy="3096344"/>
          </a:xfrm>
          <a:prstGeom prst="rect">
            <a:avLst/>
          </a:prstGeom>
          <a:solidFill>
            <a:schemeClr val="tx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6" name="TextBox 5"/>
          <p:cNvSpPr txBox="1"/>
          <p:nvPr/>
        </p:nvSpPr>
        <p:spPr>
          <a:xfrm>
            <a:off x="7680176" y="764705"/>
            <a:ext cx="2232248" cy="2554545"/>
          </a:xfrm>
          <a:prstGeom prst="rect">
            <a:avLst/>
          </a:prstGeom>
          <a:noFill/>
        </p:spPr>
        <p:txBody>
          <a:bodyPr wrap="square" rtlCol="0">
            <a:spAutoFit/>
          </a:bodyPr>
          <a:lstStyle/>
          <a:p>
            <a:pPr algn="ctr"/>
            <a:r>
              <a:rPr lang="en-US" sz="3200" b="1" dirty="0">
                <a:solidFill>
                  <a:prstClr val="white"/>
                </a:solidFill>
              </a:rPr>
              <a:t>MARITIME INDIA SUMMIT 2016 </a:t>
            </a:r>
            <a:endParaRPr lang="en-IN" sz="3200" b="1" dirty="0">
              <a:solidFill>
                <a:prstClr val="white"/>
              </a:solidFill>
            </a:endParaRPr>
          </a:p>
          <a:p>
            <a:pPr algn="ctr"/>
            <a:endParaRPr lang="en-IN" sz="3200" b="1" dirty="0">
              <a:solidFill>
                <a:prstClr val="white"/>
              </a:solidFill>
            </a:endParaRPr>
          </a:p>
        </p:txBody>
      </p:sp>
      <p:sp>
        <p:nvSpPr>
          <p:cNvPr id="7" name="TextBox 6"/>
          <p:cNvSpPr txBox="1"/>
          <p:nvPr/>
        </p:nvSpPr>
        <p:spPr>
          <a:xfrm>
            <a:off x="203489" y="5246909"/>
            <a:ext cx="11324895" cy="1692771"/>
          </a:xfrm>
          <a:prstGeom prst="rect">
            <a:avLst/>
          </a:prstGeom>
          <a:noFill/>
        </p:spPr>
        <p:txBody>
          <a:bodyPr wrap="square" rtlCol="0">
            <a:spAutoFit/>
          </a:bodyPr>
          <a:lstStyle/>
          <a:p>
            <a:pPr>
              <a:spcAft>
                <a:spcPts val="1200"/>
              </a:spcAft>
            </a:pPr>
            <a:r>
              <a:rPr lang="en-US" sz="2800" dirty="0">
                <a:solidFill>
                  <a:srgbClr val="FFFF00"/>
                </a:solidFill>
              </a:rPr>
              <a:t>Institution of Engineers (India), </a:t>
            </a:r>
          </a:p>
          <a:p>
            <a:pPr>
              <a:spcAft>
                <a:spcPts val="1200"/>
              </a:spcAft>
            </a:pPr>
            <a:r>
              <a:rPr lang="en-US" sz="2800" dirty="0">
                <a:solidFill>
                  <a:srgbClr val="FFFF00"/>
                </a:solidFill>
              </a:rPr>
              <a:t>UP State Centre, Lucknow</a:t>
            </a:r>
          </a:p>
          <a:p>
            <a:pPr>
              <a:spcAft>
                <a:spcPts val="1200"/>
              </a:spcAft>
            </a:pPr>
            <a:r>
              <a:rPr lang="en-US" sz="2800" dirty="0">
                <a:solidFill>
                  <a:schemeClr val="bg1"/>
                </a:solidFill>
              </a:rPr>
              <a:t>05</a:t>
            </a:r>
            <a:r>
              <a:rPr lang="en-US" sz="2800" baseline="30000" dirty="0">
                <a:solidFill>
                  <a:schemeClr val="bg1"/>
                </a:solidFill>
              </a:rPr>
              <a:t>th</a:t>
            </a:r>
            <a:r>
              <a:rPr lang="en-US" sz="2800" dirty="0">
                <a:solidFill>
                  <a:schemeClr val="bg1"/>
                </a:solidFill>
              </a:rPr>
              <a:t> April 2025                                                     C/E GAURAV ROHATGI</a:t>
            </a:r>
            <a:endParaRPr lang="en-IN" sz="2400" dirty="0">
              <a:solidFill>
                <a:schemeClr val="bg1"/>
              </a:solidFill>
            </a:endParaRPr>
          </a:p>
        </p:txBody>
      </p:sp>
      <p:pic>
        <p:nvPicPr>
          <p:cNvPr id="9218" name="Picture 2" descr="C:\ANUSHIRY DWIVEDI_BAS\Ministry of Shipping\Road Show\Pic\IMG_276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7384"/>
            <a:ext cx="12192000"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3490" y="4725145"/>
            <a:ext cx="7560840" cy="646331"/>
          </a:xfrm>
          <a:prstGeom prst="rect">
            <a:avLst/>
          </a:prstGeom>
          <a:noFill/>
        </p:spPr>
        <p:txBody>
          <a:bodyPr wrap="square" rtlCol="0">
            <a:spAutoFit/>
          </a:bodyPr>
          <a:lstStyle/>
          <a:p>
            <a:r>
              <a:rPr lang="en-US" sz="3600" dirty="0">
                <a:solidFill>
                  <a:prstClr val="white"/>
                </a:solidFill>
              </a:rPr>
              <a:t>NATIONAL MARITIME DAY 2025 </a:t>
            </a:r>
            <a:endParaRPr lang="en-IN" sz="3600" dirty="0">
              <a:solidFill>
                <a:prstClr val="white"/>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634" y="152401"/>
            <a:ext cx="4257675" cy="733425"/>
          </a:xfrm>
          <a:prstGeom prst="rect">
            <a:avLst/>
          </a:prstGeom>
        </p:spPr>
      </p:pic>
    </p:spTree>
    <p:extLst>
      <p:ext uri="{BB962C8B-B14F-4D97-AF65-F5344CB8AC3E}">
        <p14:creationId xmlns:p14="http://schemas.microsoft.com/office/powerpoint/2010/main" val="273461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D98E231-E5AD-90EB-D6FD-623DEA217110}"/>
              </a:ext>
            </a:extLst>
          </p:cNvPr>
          <p:cNvPicPr>
            <a:picLocks noGrp="1" noChangeAspect="1"/>
          </p:cNvPicPr>
          <p:nvPr>
            <p:ph idx="1"/>
          </p:nvPr>
        </p:nvPicPr>
        <p:blipFill>
          <a:blip r:embed="rId2"/>
          <a:stretch>
            <a:fillRect/>
          </a:stretch>
        </p:blipFill>
        <p:spPr>
          <a:xfrm>
            <a:off x="374650" y="0"/>
            <a:ext cx="11535410" cy="6995160"/>
          </a:xfrm>
        </p:spPr>
      </p:pic>
    </p:spTree>
    <p:extLst>
      <p:ext uri="{BB962C8B-B14F-4D97-AF65-F5344CB8AC3E}">
        <p14:creationId xmlns:p14="http://schemas.microsoft.com/office/powerpoint/2010/main" val="87372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5756-00AD-2C9C-FB6E-5DE6DC340A12}"/>
              </a:ext>
            </a:extLst>
          </p:cNvPr>
          <p:cNvSpPr>
            <a:spLocks noGrp="1"/>
          </p:cNvSpPr>
          <p:nvPr>
            <p:ph type="title"/>
          </p:nvPr>
        </p:nvSpPr>
        <p:spPr>
          <a:xfrm>
            <a:off x="596205" y="499731"/>
            <a:ext cx="10004455" cy="489097"/>
          </a:xfrm>
        </p:spPr>
        <p:txBody>
          <a:bodyPr>
            <a:normAutofit fontScale="90000"/>
          </a:bodyPr>
          <a:lstStyle/>
          <a:p>
            <a:pPr algn="ctr"/>
            <a:r>
              <a:rPr lang="en-US" sz="4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Key Themes of SAGARMALA &amp; MIV 2030</a:t>
            </a:r>
            <a:br>
              <a:rPr lang="en-US" sz="44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09AF0F4D-AD3D-6FC2-A9D7-B342D2DB857D}"/>
              </a:ext>
            </a:extLst>
          </p:cNvPr>
          <p:cNvSpPr>
            <a:spLocks noGrp="1"/>
          </p:cNvSpPr>
          <p:nvPr>
            <p:ph idx="1"/>
          </p:nvPr>
        </p:nvSpPr>
        <p:spPr>
          <a:xfrm>
            <a:off x="234698" y="893134"/>
            <a:ext cx="11722603" cy="5960231"/>
          </a:xfrm>
          <a:solidFill>
            <a:schemeClr val="accent1">
              <a:lumMod val="20000"/>
              <a:lumOff val="80000"/>
            </a:schemeClr>
          </a:solidFill>
        </p:spPr>
        <p:txBody>
          <a:bodyPr>
            <a:noAutofit/>
          </a:bodyPr>
          <a:lstStyle/>
          <a:p>
            <a:pPr marL="0" marR="0">
              <a:lnSpc>
                <a:spcPct val="115000"/>
              </a:lnSpc>
              <a:spcAft>
                <a:spcPts val="800"/>
              </a:spcAft>
              <a:buNone/>
            </a:pPr>
            <a:r>
              <a:rPr lang="en-US" sz="2200" b="1" u="sng" kern="100" dirty="0">
                <a:effectLst/>
                <a:highlight>
                  <a:srgbClr val="FFFF00"/>
                </a:highlight>
                <a:latin typeface="Calibri" panose="020F0502020204030204" pitchFamily="34" charset="0"/>
                <a:ea typeface="Calibri" panose="020F0502020204030204" pitchFamily="34" charset="0"/>
                <a:cs typeface="Mangal" panose="02040503050203030202" pitchFamily="18" charset="0"/>
              </a:rPr>
              <a:t>Key themes  essential for India to secure its place at the forefront of the Global Maritime Sector:</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Develop best-in-class Port infra structure </a:t>
            </a:r>
            <a:r>
              <a:rPr lang="en-US" sz="2000" b="1" i="1" kern="100" dirty="0">
                <a:latin typeface="Calibri" panose="020F0502020204030204" pitchFamily="34" charset="0"/>
                <a:ea typeface="Calibri" panose="020F0502020204030204" pitchFamily="34" charset="0"/>
                <a:cs typeface="Mangal" panose="02040503050203030202" pitchFamily="18" charset="0"/>
              </a:rPr>
              <a:t>With </a:t>
            </a:r>
            <a:r>
              <a:rPr lang="en-US" sz="2000" b="1" i="1" kern="100" dirty="0">
                <a:effectLst/>
                <a:latin typeface="Calibri" panose="020F0502020204030204" pitchFamily="34" charset="0"/>
                <a:ea typeface="Calibri" panose="020F0502020204030204" pitchFamily="34" charset="0"/>
                <a:cs typeface="Mangal" panose="02040503050203030202" pitchFamily="18" charset="0"/>
              </a:rPr>
              <a:t>Logistics Efficiency and Cost Competitiveness</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Enhance Logistics Efficiency through Technology and Innovation</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Enhance Global Share in Ship Building, Repair and Recycling</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Enhance Cargo and Passenger Movement through Inland Waterways</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Promote Ocean, Coastal and River Cruise Sector</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Enhance India’s Global stature and &amp; Lead the World in Safe, Sustainable &amp; Green Maritime Sector</a:t>
            </a:r>
          </a:p>
          <a:p>
            <a:pPr marL="114300" marR="0" indent="-34290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Become Top Seafaring Nation with World Class Education, Research &amp; Training</a:t>
            </a:r>
          </a:p>
          <a:p>
            <a:pPr marR="0">
              <a:lnSpc>
                <a:spcPct val="115000"/>
              </a:lnSpc>
              <a:spcAft>
                <a:spcPts val="800"/>
              </a:spcAft>
              <a:buFont typeface="Wingdings" panose="05000000000000000000" pitchFamily="2" charset="2"/>
              <a:buChar char="v"/>
            </a:pPr>
            <a:r>
              <a:rPr lang="en-US" sz="2000" b="1" i="1" kern="100" dirty="0">
                <a:effectLst/>
                <a:latin typeface="Calibri" panose="020F0502020204030204" pitchFamily="34" charset="0"/>
                <a:ea typeface="Calibri" panose="020F0502020204030204" pitchFamily="34" charset="0"/>
                <a:cs typeface="Mangal" panose="02040503050203030202" pitchFamily="18" charset="0"/>
              </a:rPr>
              <a:t>Key interventions have been identified for promoting Research &amp; innovation, enhancement of Education &amp; Training, development of conducive ecosystem to enhance the know how and standards of marine fraternity</a:t>
            </a:r>
            <a:r>
              <a:rPr lang="en-US" sz="2000" kern="100" dirty="0">
                <a:effectLst/>
                <a:latin typeface="Calibri" panose="020F0502020204030204" pitchFamily="34" charset="0"/>
                <a:ea typeface="Calibri" panose="020F0502020204030204" pitchFamily="34" charset="0"/>
                <a:cs typeface="Mangal" panose="02040503050203030202" pitchFamily="18" charset="0"/>
              </a:rPr>
              <a:t>.</a:t>
            </a:r>
          </a:p>
          <a:p>
            <a:endParaRPr lang="en-US" sz="2000" dirty="0"/>
          </a:p>
        </p:txBody>
      </p:sp>
    </p:spTree>
    <p:extLst>
      <p:ext uri="{BB962C8B-B14F-4D97-AF65-F5344CB8AC3E}">
        <p14:creationId xmlns:p14="http://schemas.microsoft.com/office/powerpoint/2010/main" val="1857028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3A82-50EC-A25C-AA3D-84DCD4B1BA60}"/>
              </a:ext>
            </a:extLst>
          </p:cNvPr>
          <p:cNvSpPr>
            <a:spLocks noGrp="1"/>
          </p:cNvSpPr>
          <p:nvPr>
            <p:ph type="title"/>
          </p:nvPr>
        </p:nvSpPr>
        <p:spPr>
          <a:xfrm>
            <a:off x="0" y="0"/>
            <a:ext cx="12192000" cy="1541124"/>
          </a:xfrm>
          <a:solidFill>
            <a:srgbClr val="00B0F0"/>
          </a:solidFill>
          <a:ln>
            <a:solidFill>
              <a:schemeClr val="tx1">
                <a:lumMod val="85000"/>
                <a:lumOff val="15000"/>
              </a:schemeClr>
            </a:solidFill>
          </a:ln>
        </p:spPr>
        <p:txBody>
          <a:bodyPr>
            <a:normAutofit/>
          </a:bodyPr>
          <a:lstStyle/>
          <a:p>
            <a:pPr algn="ctr"/>
            <a:r>
              <a:rPr lang="en-US" sz="6000" b="1" kern="1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Mangal" panose="02040503050203030202" pitchFamily="18" charset="0"/>
              </a:rPr>
              <a:t>Blue</a:t>
            </a:r>
            <a:r>
              <a:rPr lang="en-US" sz="6000" b="1"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Calibri" panose="020F0502020204030204" pitchFamily="34" charset="0"/>
                <a:cs typeface="Mangal" panose="02040503050203030202" pitchFamily="18" charset="0"/>
              </a:rPr>
              <a:t> </a:t>
            </a:r>
            <a:r>
              <a:rPr lang="en-US" sz="6000" b="1" kern="10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pitchFamily="34" charset="0"/>
                <a:ea typeface="Calibri" panose="020F0502020204030204" pitchFamily="34" charset="0"/>
                <a:cs typeface="Mangal" panose="02040503050203030202" pitchFamily="18" charset="0"/>
              </a:rPr>
              <a:t>Economy</a:t>
            </a:r>
            <a:r>
              <a:rPr lang="en-US" sz="6000" b="1" kern="1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ea typeface="Calibri" panose="020F0502020204030204" pitchFamily="34" charset="0"/>
                <a:cs typeface="Mangal" panose="02040503050203030202" pitchFamily="18" charset="0"/>
              </a:rPr>
              <a:t> </a:t>
            </a:r>
            <a:br>
              <a:rPr lang="en-US" sz="4400" b="1" kern="100" dirty="0">
                <a:effectLst/>
                <a:latin typeface="Calibri" panose="020F0502020204030204" pitchFamily="34" charset="0"/>
                <a:ea typeface="Calibri" panose="020F0502020204030204" pitchFamily="34" charset="0"/>
                <a:cs typeface="Mangal" panose="02040503050203030202" pitchFamily="18" charset="0"/>
              </a:rPr>
            </a:br>
            <a:r>
              <a:rPr lang="en-US" sz="3600" b="1" kern="100" dirty="0">
                <a:effectLst/>
                <a:latin typeface="Calibri" panose="020F0502020204030204" pitchFamily="34" charset="0"/>
                <a:ea typeface="Calibri" panose="020F0502020204030204" pitchFamily="34" charset="0"/>
                <a:cs typeface="Mangal" panose="02040503050203030202" pitchFamily="18" charset="0"/>
              </a:rPr>
              <a:t>Harnessing Ocean Resources for Sustainable Development</a:t>
            </a:r>
            <a:endParaRPr lang="en-US" dirty="0"/>
          </a:p>
        </p:txBody>
      </p:sp>
      <p:sp>
        <p:nvSpPr>
          <p:cNvPr id="3" name="Content Placeholder 2">
            <a:extLst>
              <a:ext uri="{FF2B5EF4-FFF2-40B4-BE49-F238E27FC236}">
                <a16:creationId xmlns:a16="http://schemas.microsoft.com/office/drawing/2014/main" id="{F4C236AF-BE71-C95F-197F-605D806F3B20}"/>
              </a:ext>
            </a:extLst>
          </p:cNvPr>
          <p:cNvSpPr>
            <a:spLocks noGrp="1"/>
          </p:cNvSpPr>
          <p:nvPr>
            <p:ph idx="1"/>
          </p:nvPr>
        </p:nvSpPr>
        <p:spPr>
          <a:xfrm>
            <a:off x="0" y="1541123"/>
            <a:ext cx="8647416" cy="5316877"/>
          </a:xfrm>
          <a:solidFill>
            <a:srgbClr val="93E3FF"/>
          </a:solidFill>
        </p:spPr>
        <p:txBody>
          <a:bodyPr>
            <a:normAutofit fontScale="70000" lnSpcReduction="20000"/>
          </a:bodyPr>
          <a:lstStyle/>
          <a:p>
            <a:pPr marL="0" marR="0">
              <a:lnSpc>
                <a:spcPct val="115000"/>
              </a:lnSpc>
              <a:spcAft>
                <a:spcPts val="800"/>
              </a:spcAft>
              <a:buNone/>
            </a:pPr>
            <a:endParaRPr lang="en-US" sz="4400" b="1"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p>
            <a:pPr marL="0" marR="0">
              <a:lnSpc>
                <a:spcPct val="115000"/>
              </a:lnSpc>
              <a:spcAft>
                <a:spcPts val="800"/>
              </a:spcAft>
              <a:buNone/>
            </a:pPr>
            <a:r>
              <a:rPr lang="en-US" sz="4400" b="1" kern="100" dirty="0">
                <a:solidFill>
                  <a:srgbClr val="002060"/>
                </a:solidFill>
                <a:effectLst/>
                <a:latin typeface="Calibri" panose="020F0502020204030204" pitchFamily="34" charset="0"/>
                <a:ea typeface="Calibri" panose="020F0502020204030204" pitchFamily="34" charset="0"/>
                <a:cs typeface="Mangal" panose="02040503050203030202" pitchFamily="18" charset="0"/>
              </a:rPr>
              <a:t>Blue Economy: A Pathway to Sustainable Growth</a:t>
            </a:r>
          </a:p>
          <a:p>
            <a:pPr marL="0" marR="0">
              <a:lnSpc>
                <a:spcPct val="115000"/>
              </a:lnSpc>
              <a:spcAft>
                <a:spcPts val="800"/>
              </a:spcAft>
            </a:pPr>
            <a:r>
              <a:rPr lang="en-US" sz="4400" kern="100" dirty="0">
                <a:effectLst/>
                <a:latin typeface="Calibri" panose="020F0502020204030204" pitchFamily="34" charset="0"/>
                <a:ea typeface="Calibri" panose="020F0502020204030204" pitchFamily="34" charset="0"/>
                <a:cs typeface="Mangal" panose="02040503050203030202" pitchFamily="18" charset="0"/>
              </a:rPr>
              <a:t>The Blue Economy refers to the sustainable use of ocean resources for economic growth, improved livelihoods, and environmental health. It emphasizes balancing economic activities with marine ecosystem conservation, ensuring that our oceans remain productive for future generations.</a:t>
            </a:r>
            <a:endParaRPr lang="en-US" sz="6000" dirty="0"/>
          </a:p>
        </p:txBody>
      </p:sp>
      <p:pic>
        <p:nvPicPr>
          <p:cNvPr id="10242" name="Picture 2" descr="Unlocking India's blue economy: A pathway to sustainable growth and prosperity">
            <a:extLst>
              <a:ext uri="{FF2B5EF4-FFF2-40B4-BE49-F238E27FC236}">
                <a16:creationId xmlns:a16="http://schemas.microsoft.com/office/drawing/2014/main" id="{A0810351-70EF-D7C2-4B7C-713625B6C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415" y="1541122"/>
            <a:ext cx="3544585" cy="5316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345B-7EC9-DB60-888E-D203424A551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9E68CCF0-D23A-7DED-D46A-C16F1045362E}"/>
              </a:ext>
            </a:extLst>
          </p:cNvPr>
          <p:cNvPicPr>
            <a:picLocks noGrp="1" noChangeAspect="1"/>
          </p:cNvPicPr>
          <p:nvPr>
            <p:ph idx="1"/>
          </p:nvPr>
        </p:nvPicPr>
        <p:blipFill>
          <a:blip r:embed="rId2"/>
          <a:stretch>
            <a:fillRect/>
          </a:stretch>
        </p:blipFill>
        <p:spPr>
          <a:xfrm>
            <a:off x="0" y="1567838"/>
            <a:ext cx="6524090" cy="5283485"/>
          </a:xfrm>
        </p:spPr>
      </p:pic>
      <p:pic>
        <p:nvPicPr>
          <p:cNvPr id="7" name="Picture 6">
            <a:extLst>
              <a:ext uri="{FF2B5EF4-FFF2-40B4-BE49-F238E27FC236}">
                <a16:creationId xmlns:a16="http://schemas.microsoft.com/office/drawing/2014/main" id="{38215988-67CB-3E2A-811A-DA2265616584}"/>
              </a:ext>
            </a:extLst>
          </p:cNvPr>
          <p:cNvPicPr>
            <a:picLocks noChangeAspect="1"/>
          </p:cNvPicPr>
          <p:nvPr/>
        </p:nvPicPr>
        <p:blipFill>
          <a:blip r:embed="rId3"/>
          <a:stretch>
            <a:fillRect/>
          </a:stretch>
        </p:blipFill>
        <p:spPr>
          <a:xfrm>
            <a:off x="5690114" y="1567838"/>
            <a:ext cx="6491213" cy="5283484"/>
          </a:xfrm>
          <a:prstGeom prst="rect">
            <a:avLst/>
          </a:prstGeom>
        </p:spPr>
      </p:pic>
      <p:pic>
        <p:nvPicPr>
          <p:cNvPr id="9" name="Picture 8">
            <a:extLst>
              <a:ext uri="{FF2B5EF4-FFF2-40B4-BE49-F238E27FC236}">
                <a16:creationId xmlns:a16="http://schemas.microsoft.com/office/drawing/2014/main" id="{151E24C3-0215-9EB8-5541-0EFCC233E436}"/>
              </a:ext>
            </a:extLst>
          </p:cNvPr>
          <p:cNvPicPr>
            <a:picLocks noChangeAspect="1"/>
          </p:cNvPicPr>
          <p:nvPr/>
        </p:nvPicPr>
        <p:blipFill>
          <a:blip r:embed="rId4"/>
          <a:stretch>
            <a:fillRect/>
          </a:stretch>
        </p:blipFill>
        <p:spPr>
          <a:xfrm>
            <a:off x="-1" y="6677"/>
            <a:ext cx="12181327" cy="1562660"/>
          </a:xfrm>
          <a:prstGeom prst="rect">
            <a:avLst/>
          </a:prstGeom>
          <a:solidFill>
            <a:srgbClr val="C00000"/>
          </a:solidFill>
        </p:spPr>
      </p:pic>
    </p:spTree>
    <p:extLst>
      <p:ext uri="{BB962C8B-B14F-4D97-AF65-F5344CB8AC3E}">
        <p14:creationId xmlns:p14="http://schemas.microsoft.com/office/powerpoint/2010/main" val="415656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2BDD-8CC5-49BB-953E-99CB3809BC2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CC5C6555-A19B-6644-83B4-97444080F0B2}"/>
              </a:ext>
            </a:extLst>
          </p:cNvPr>
          <p:cNvSpPr>
            <a:spLocks noGrp="1"/>
          </p:cNvSpPr>
          <p:nvPr>
            <p:ph idx="1"/>
          </p:nvPr>
        </p:nvSpPr>
        <p:spPr>
          <a:xfrm>
            <a:off x="0" y="0"/>
            <a:ext cx="12192000" cy="6858000"/>
          </a:xfrm>
          <a:solidFill>
            <a:srgbClr val="1E49E2"/>
          </a:solidFill>
        </p:spPr>
        <p:txBody>
          <a:bodyPr>
            <a:normAutofit fontScale="92500" lnSpcReduction="10000"/>
          </a:bodyPr>
          <a:lstStyle/>
          <a:p>
            <a:pPr marL="0" marR="0">
              <a:lnSpc>
                <a:spcPct val="115000"/>
              </a:lnSpc>
              <a:spcAft>
                <a:spcPts val="800"/>
              </a:spcAft>
              <a:buNone/>
            </a:pPr>
            <a:r>
              <a:rPr lang="en-US" sz="4800" b="1" kern="100" dirty="0">
                <a:effectLst/>
                <a:latin typeface="Calibri" panose="020F0502020204030204" pitchFamily="34" charset="0"/>
                <a:ea typeface="Calibri" panose="020F0502020204030204" pitchFamily="34" charset="0"/>
                <a:cs typeface="Mangal" panose="02040503050203030202" pitchFamily="18" charset="0"/>
              </a:rPr>
              <a:t>1. Fisheries and aquaculture</a:t>
            </a:r>
            <a:endParaRPr lang="en-US" sz="4800" kern="100" dirty="0">
              <a:effectLst/>
              <a:latin typeface="Calibri" panose="020F0502020204030204" pitchFamily="34" charset="0"/>
              <a:ea typeface="Calibri" panose="020F0502020204030204" pitchFamily="34" charset="0"/>
              <a:cs typeface="Mangal" panose="02040503050203030202" pitchFamily="18" charset="0"/>
            </a:endParaRPr>
          </a:p>
          <a:p>
            <a:pPr marL="0" marR="0" indent="0">
              <a:lnSpc>
                <a:spcPct val="115000"/>
              </a:lnSpc>
              <a:spcAft>
                <a:spcPts val="800"/>
              </a:spcAft>
              <a:buNone/>
            </a:pPr>
            <a:r>
              <a:rPr lang="en-US" sz="4000" kern="100" dirty="0">
                <a:effectLst/>
                <a:latin typeface="Calibri" panose="020F0502020204030204" pitchFamily="34" charset="0"/>
                <a:ea typeface="Calibri" panose="020F0502020204030204" pitchFamily="34" charset="0"/>
                <a:cs typeface="Mangal" panose="02040503050203030202" pitchFamily="18" charset="0"/>
              </a:rPr>
              <a:t>India ranks as the world's third-largest fish producer, poised to achieve a CAGR of 24.6 per cent in fisheries between 2016 and 2030, outperforming other major producers such as China, Indonesia and Vietnam. The sector employs millions directly and indirectly, with aquaculture playing a pivotal role in meeting domestic seafood demand. Initiatives such as the Pradhan Mantri Matsya Sampada Yojana (PMMSY) aim to bolster the sector's resilience and sustainability, highlighting the need for further technological advancement.</a:t>
            </a:r>
          </a:p>
          <a:p>
            <a:endParaRPr lang="en-US" sz="5400" dirty="0"/>
          </a:p>
        </p:txBody>
      </p:sp>
    </p:spTree>
    <p:extLst>
      <p:ext uri="{BB962C8B-B14F-4D97-AF65-F5344CB8AC3E}">
        <p14:creationId xmlns:p14="http://schemas.microsoft.com/office/powerpoint/2010/main" val="2348068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2BFC0-E66C-EA28-1A52-957FC6355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1CB055-ACA5-10B3-BB59-631D9E422A5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95DB86E3-F945-6A0E-5B60-1D16B1E48BBF}"/>
              </a:ext>
            </a:extLst>
          </p:cNvPr>
          <p:cNvSpPr>
            <a:spLocks noGrp="1"/>
          </p:cNvSpPr>
          <p:nvPr>
            <p:ph idx="1"/>
          </p:nvPr>
        </p:nvSpPr>
        <p:spPr>
          <a:xfrm>
            <a:off x="0" y="0"/>
            <a:ext cx="12192000" cy="6858000"/>
          </a:xfrm>
          <a:solidFill>
            <a:srgbClr val="1E49E2"/>
          </a:solidFill>
        </p:spPr>
        <p:txBody>
          <a:bodyPr>
            <a:normAutofit/>
          </a:bodyPr>
          <a:lstStyle/>
          <a:p>
            <a:pPr marL="0" marR="0">
              <a:lnSpc>
                <a:spcPct val="115000"/>
              </a:lnSpc>
              <a:spcAft>
                <a:spcPts val="800"/>
              </a:spcAft>
              <a:buNone/>
            </a:pPr>
            <a:r>
              <a:rPr lang="en-US" sz="4800" b="1" kern="100" dirty="0">
                <a:effectLst/>
                <a:latin typeface="Calibri" panose="020F0502020204030204" pitchFamily="34" charset="0"/>
                <a:ea typeface="Calibri" panose="020F0502020204030204" pitchFamily="34" charset="0"/>
                <a:cs typeface="Mangal" panose="02040503050203030202" pitchFamily="18" charset="0"/>
              </a:rPr>
              <a:t>2. Maritime transport</a:t>
            </a:r>
            <a:endParaRPr lang="en-US" sz="4800" kern="100" dirty="0">
              <a:effectLst/>
              <a:latin typeface="Calibri" panose="020F0502020204030204" pitchFamily="34" charset="0"/>
              <a:ea typeface="Calibri" panose="020F0502020204030204" pitchFamily="34" charset="0"/>
              <a:cs typeface="Mangal" panose="02040503050203030202" pitchFamily="18" charset="0"/>
            </a:endParaRPr>
          </a:p>
          <a:p>
            <a:pPr marL="0" marR="0" indent="0">
              <a:lnSpc>
                <a:spcPct val="115000"/>
              </a:lnSpc>
              <a:spcAft>
                <a:spcPts val="800"/>
              </a:spcAft>
              <a:buNone/>
            </a:pPr>
            <a:r>
              <a:rPr lang="en-US" sz="3700" kern="100" dirty="0">
                <a:effectLst/>
                <a:latin typeface="Calibri" panose="020F0502020204030204" pitchFamily="34" charset="0"/>
                <a:ea typeface="Calibri" panose="020F0502020204030204" pitchFamily="34" charset="0"/>
                <a:cs typeface="Mangal" panose="02040503050203030202" pitchFamily="18" charset="0"/>
              </a:rPr>
              <a:t>Maritime transport is pivotal for India's trade and efforts are underway to make the sector more sustainable. The Maritime Amrit Kaal Vision 2047 includes strategies to </a:t>
            </a:r>
            <a:r>
              <a:rPr lang="en-US" sz="3700" kern="100" dirty="0" err="1">
                <a:effectLst/>
                <a:latin typeface="Calibri" panose="020F0502020204030204" pitchFamily="34" charset="0"/>
                <a:ea typeface="Calibri" panose="020F0502020204030204" pitchFamily="34" charset="0"/>
                <a:cs typeface="Mangal" panose="02040503050203030202" pitchFamily="18" charset="0"/>
              </a:rPr>
              <a:t>decarbonise</a:t>
            </a:r>
            <a:r>
              <a:rPr lang="en-US" sz="3700" kern="100" dirty="0">
                <a:effectLst/>
                <a:latin typeface="Calibri" panose="020F0502020204030204" pitchFamily="34" charset="0"/>
                <a:ea typeface="Calibri" panose="020F0502020204030204" pitchFamily="34" charset="0"/>
                <a:cs typeface="Mangal" panose="02040503050203030202" pitchFamily="18" charset="0"/>
              </a:rPr>
              <a:t> shipping, introduce green fuels such as hydrogen and ammonia and create carbon-neutral ports. These initiatives aim to align India's maritime industry with global climate goals, including reducing greenhouse gas emissions from international shipping by 2050.</a:t>
            </a:r>
          </a:p>
        </p:txBody>
      </p:sp>
    </p:spTree>
    <p:extLst>
      <p:ext uri="{BB962C8B-B14F-4D97-AF65-F5344CB8AC3E}">
        <p14:creationId xmlns:p14="http://schemas.microsoft.com/office/powerpoint/2010/main" val="784310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A09EB-CF05-8AA6-1FB0-28981F000B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595F65-1D0D-0A3F-B88B-D1FEF6B4EC5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15BB3813-7A46-E867-34C5-F73451103886}"/>
              </a:ext>
            </a:extLst>
          </p:cNvPr>
          <p:cNvSpPr>
            <a:spLocks noGrp="1"/>
          </p:cNvSpPr>
          <p:nvPr>
            <p:ph idx="1"/>
          </p:nvPr>
        </p:nvSpPr>
        <p:spPr>
          <a:xfrm>
            <a:off x="0" y="0"/>
            <a:ext cx="12192000" cy="6858000"/>
          </a:xfrm>
          <a:solidFill>
            <a:srgbClr val="1E49E2"/>
          </a:solidFill>
        </p:spPr>
        <p:txBody>
          <a:bodyPr>
            <a:normAutofit/>
          </a:bodyPr>
          <a:lstStyle/>
          <a:p>
            <a:pPr marL="0" marR="0">
              <a:lnSpc>
                <a:spcPct val="115000"/>
              </a:lnSpc>
              <a:spcAft>
                <a:spcPts val="800"/>
              </a:spcAft>
              <a:buNone/>
            </a:pPr>
            <a:r>
              <a:rPr lang="en-US" sz="4400" b="1" kern="100" dirty="0">
                <a:effectLst/>
                <a:latin typeface="Calibri" panose="020F0502020204030204" pitchFamily="34" charset="0"/>
                <a:ea typeface="Calibri" panose="020F0502020204030204" pitchFamily="34" charset="0"/>
                <a:cs typeface="Mangal" panose="02040503050203030202" pitchFamily="18" charset="0"/>
              </a:rPr>
              <a:t>3. Marine tourism</a:t>
            </a:r>
            <a:endParaRPr lang="en-US" sz="4400" kern="100" dirty="0">
              <a:effectLst/>
              <a:latin typeface="Calibri" panose="020F0502020204030204" pitchFamily="34" charset="0"/>
              <a:ea typeface="Calibri" panose="020F0502020204030204" pitchFamily="34" charset="0"/>
              <a:cs typeface="Mangal" panose="02040503050203030202" pitchFamily="18" charset="0"/>
            </a:endParaRPr>
          </a:p>
          <a:p>
            <a:pPr marL="0" marR="0" indent="0">
              <a:lnSpc>
                <a:spcPct val="115000"/>
              </a:lnSpc>
              <a:spcAft>
                <a:spcPts val="800"/>
              </a:spcAft>
              <a:buNone/>
            </a:pPr>
            <a:r>
              <a:rPr lang="en-US" sz="3700" kern="100" dirty="0">
                <a:effectLst/>
                <a:latin typeface="Calibri" panose="020F0502020204030204" pitchFamily="34" charset="0"/>
                <a:ea typeface="Calibri" panose="020F0502020204030204" pitchFamily="34" charset="0"/>
                <a:cs typeface="Mangal" panose="02040503050203030202" pitchFamily="18" charset="0"/>
              </a:rPr>
              <a:t>Tourism in coastal and island regions is a key component of the blue economy, providing a source of income for local communities. However, challenges such as over-tourism and the need for sustainable infrastructure remain. Eco-friendly tourism practices and community engagement are essential to balancing economic benefits with environmental preservation.</a:t>
            </a:r>
          </a:p>
        </p:txBody>
      </p:sp>
    </p:spTree>
    <p:extLst>
      <p:ext uri="{BB962C8B-B14F-4D97-AF65-F5344CB8AC3E}">
        <p14:creationId xmlns:p14="http://schemas.microsoft.com/office/powerpoint/2010/main" val="289636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6DAFE-2677-4C86-DA3F-95FB87422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AB853-BF9B-3DC8-A827-8BE4A76A0D83}"/>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2CAD5D0C-A921-0420-FCA1-A5FB968D91DC}"/>
              </a:ext>
            </a:extLst>
          </p:cNvPr>
          <p:cNvSpPr>
            <a:spLocks noGrp="1"/>
          </p:cNvSpPr>
          <p:nvPr>
            <p:ph idx="1"/>
          </p:nvPr>
        </p:nvSpPr>
        <p:spPr>
          <a:xfrm>
            <a:off x="0" y="0"/>
            <a:ext cx="12192000" cy="6858000"/>
          </a:xfrm>
          <a:solidFill>
            <a:srgbClr val="1E49E2"/>
          </a:solidFill>
        </p:spPr>
        <p:txBody>
          <a:bodyPr>
            <a:normAutofit lnSpcReduction="10000"/>
          </a:bodyPr>
          <a:lstStyle/>
          <a:p>
            <a:pPr marL="0" marR="0">
              <a:lnSpc>
                <a:spcPct val="115000"/>
              </a:lnSpc>
              <a:spcAft>
                <a:spcPts val="800"/>
              </a:spcAft>
              <a:buNone/>
            </a:pPr>
            <a:r>
              <a:rPr lang="en-US" sz="4400" b="1" kern="100" dirty="0">
                <a:effectLst/>
                <a:latin typeface="Calibri" panose="020F0502020204030204" pitchFamily="34" charset="0"/>
                <a:ea typeface="Calibri" panose="020F0502020204030204" pitchFamily="34" charset="0"/>
                <a:cs typeface="Mangal" panose="02040503050203030202" pitchFamily="18" charset="0"/>
              </a:rPr>
              <a:t>4. Technological innovation</a:t>
            </a:r>
          </a:p>
          <a:p>
            <a:pPr marL="0" marR="0" indent="0">
              <a:lnSpc>
                <a:spcPct val="115000"/>
              </a:lnSpc>
              <a:spcAft>
                <a:spcPts val="800"/>
              </a:spcAft>
              <a:buNone/>
            </a:pPr>
            <a:r>
              <a:rPr lang="en-US" sz="3700" kern="100" dirty="0">
                <a:effectLst/>
                <a:latin typeface="Calibri" panose="020F0502020204030204" pitchFamily="34" charset="0"/>
                <a:ea typeface="Calibri" panose="020F0502020204030204" pitchFamily="34" charset="0"/>
                <a:cs typeface="Mangal" panose="02040503050203030202" pitchFamily="18" charset="0"/>
              </a:rPr>
              <a:t>Technology plays a transformative role in overcoming challenges in India's blue economy. Innovations such as satellite monitoring, artificial intelligence and blockchain improve marine resource management, predict weather patterns, and enhance transparency in supply chains. Additionally, renewable marine energy technologies such as tidal turbines and wave energy converters demonstrate the potential for harnessing ocean currents and waves to support sustainable energy production.</a:t>
            </a:r>
          </a:p>
        </p:txBody>
      </p:sp>
    </p:spTree>
    <p:extLst>
      <p:ext uri="{BB962C8B-B14F-4D97-AF65-F5344CB8AC3E}">
        <p14:creationId xmlns:p14="http://schemas.microsoft.com/office/powerpoint/2010/main" val="182891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7F8C-E9E4-2F03-10B0-51994FE88A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373531-27E8-8384-D4DC-8FFAF582032F}"/>
              </a:ext>
            </a:extLst>
          </p:cNvPr>
          <p:cNvSpPr>
            <a:spLocks noGrp="1"/>
          </p:cNvSpPr>
          <p:nvPr>
            <p:ph idx="1"/>
          </p:nvPr>
        </p:nvSpPr>
        <p:spPr>
          <a:xfrm>
            <a:off x="6226138" y="1325563"/>
            <a:ext cx="5981854" cy="5532436"/>
          </a:xfrm>
          <a:solidFill>
            <a:schemeClr val="accent6">
              <a:lumMod val="40000"/>
              <a:lumOff val="60000"/>
            </a:schemeClr>
          </a:solidFill>
        </p:spPr>
        <p:txBody>
          <a:bodyPr>
            <a:normAutofit fontScale="77500" lnSpcReduction="20000"/>
          </a:bodyPr>
          <a:lstStyle/>
          <a:p>
            <a:pPr algn="l">
              <a:spcBef>
                <a:spcPts val="75"/>
              </a:spcBef>
              <a:spcAft>
                <a:spcPts val="75"/>
              </a:spcAft>
              <a:buFont typeface="Arial" panose="020B0604020202020204" pitchFamily="34" charset="0"/>
              <a:buChar char="•"/>
            </a:pPr>
            <a:endParaRPr lang="en-US" b="1" i="0" dirty="0">
              <a:solidFill>
                <a:srgbClr val="333333"/>
              </a:solidFill>
              <a:effectLst/>
              <a:latin typeface="OpenSans--SemiBold"/>
            </a:endParaRPr>
          </a:p>
          <a:p>
            <a:pPr algn="l">
              <a:spcBef>
                <a:spcPts val="75"/>
              </a:spcBef>
              <a:spcAft>
                <a:spcPts val="75"/>
              </a:spcAft>
              <a:buFont typeface="Arial" panose="020B0604020202020204" pitchFamily="34" charset="0"/>
              <a:buChar char="•"/>
            </a:pPr>
            <a:r>
              <a:rPr lang="en-US" b="1" i="0" dirty="0">
                <a:solidFill>
                  <a:srgbClr val="333333"/>
                </a:solidFill>
                <a:effectLst/>
                <a:latin typeface="OpenSans--SemiBold"/>
              </a:rPr>
              <a:t>Sustainable fisheries management</a:t>
            </a:r>
          </a:p>
          <a:p>
            <a:pPr marL="0" indent="0" algn="l">
              <a:spcBef>
                <a:spcPts val="75"/>
              </a:spcBef>
              <a:spcAft>
                <a:spcPts val="75"/>
              </a:spcAft>
              <a:buNone/>
            </a:pPr>
            <a:r>
              <a:rPr lang="en-US" b="0" i="0" dirty="0">
                <a:solidFill>
                  <a:srgbClr val="333333"/>
                </a:solidFill>
                <a:effectLst/>
                <a:latin typeface="OpenSans--Regular"/>
              </a:rPr>
              <a:t>Improved regulatory frameworks and advanced technologies promote responsible fishing practices, helping to replenish fish stocks and ensure long-term sustainability.</a:t>
            </a:r>
          </a:p>
          <a:p>
            <a:pPr marL="0" indent="0" algn="l">
              <a:spcBef>
                <a:spcPts val="75"/>
              </a:spcBef>
              <a:spcAft>
                <a:spcPts val="75"/>
              </a:spcAft>
              <a:buNone/>
            </a:pPr>
            <a:endParaRPr lang="en-US" b="0" i="0" dirty="0">
              <a:solidFill>
                <a:srgbClr val="333333"/>
              </a:solidFill>
              <a:effectLst/>
              <a:latin typeface="OpenSans--Regular"/>
            </a:endParaRPr>
          </a:p>
          <a:p>
            <a:pPr algn="l">
              <a:spcBef>
                <a:spcPts val="75"/>
              </a:spcBef>
              <a:spcAft>
                <a:spcPts val="75"/>
              </a:spcAft>
              <a:buFont typeface="Arial" panose="020B0604020202020204" pitchFamily="34" charset="0"/>
              <a:buChar char="•"/>
            </a:pPr>
            <a:r>
              <a:rPr lang="en-US" b="1" i="0" dirty="0">
                <a:solidFill>
                  <a:srgbClr val="333333"/>
                </a:solidFill>
                <a:effectLst/>
                <a:latin typeface="OpenSans--SemiBold"/>
              </a:rPr>
              <a:t>Climate resilience</a:t>
            </a:r>
          </a:p>
          <a:p>
            <a:pPr marL="0" indent="0" algn="l">
              <a:spcBef>
                <a:spcPts val="75"/>
              </a:spcBef>
              <a:spcAft>
                <a:spcPts val="75"/>
              </a:spcAft>
              <a:buNone/>
            </a:pPr>
            <a:r>
              <a:rPr lang="en-US" b="0" i="0" dirty="0">
                <a:solidFill>
                  <a:srgbClr val="333333"/>
                </a:solidFill>
                <a:effectLst/>
                <a:latin typeface="OpenSans--Regular"/>
              </a:rPr>
              <a:t>Investments in renewable marine energy and coastal infrastructure mitigate climate change impacts while supporting economic growth.</a:t>
            </a:r>
          </a:p>
          <a:p>
            <a:pPr marL="0" indent="0" algn="l">
              <a:spcBef>
                <a:spcPts val="75"/>
              </a:spcBef>
              <a:spcAft>
                <a:spcPts val="75"/>
              </a:spcAft>
              <a:buNone/>
            </a:pPr>
            <a:endParaRPr lang="en-US" b="0" i="0" dirty="0">
              <a:solidFill>
                <a:srgbClr val="333333"/>
              </a:solidFill>
              <a:effectLst/>
              <a:latin typeface="OpenSans--Regular"/>
            </a:endParaRPr>
          </a:p>
          <a:p>
            <a:pPr algn="l">
              <a:spcBef>
                <a:spcPts val="75"/>
              </a:spcBef>
              <a:spcAft>
                <a:spcPts val="75"/>
              </a:spcAft>
              <a:buFont typeface="Arial" panose="020B0604020202020204" pitchFamily="34" charset="0"/>
              <a:buChar char="•"/>
            </a:pPr>
            <a:r>
              <a:rPr lang="en-US" b="1" i="0" dirty="0">
                <a:solidFill>
                  <a:srgbClr val="333333"/>
                </a:solidFill>
                <a:effectLst/>
                <a:latin typeface="OpenSans--SemiBold"/>
              </a:rPr>
              <a:t>Enhanced pollution control</a:t>
            </a:r>
          </a:p>
          <a:p>
            <a:pPr marL="0" indent="0" algn="l">
              <a:spcBef>
                <a:spcPts val="75"/>
              </a:spcBef>
              <a:spcAft>
                <a:spcPts val="75"/>
              </a:spcAft>
              <a:buNone/>
            </a:pPr>
            <a:r>
              <a:rPr lang="en-US" b="0" i="0" dirty="0">
                <a:solidFill>
                  <a:srgbClr val="333333"/>
                </a:solidFill>
                <a:effectLst/>
                <a:latin typeface="OpenSans--Regular"/>
              </a:rPr>
              <a:t>Strengthened environmental regulations combined with innovations in waste management and pollution control preserve marine ecosystems.</a:t>
            </a:r>
          </a:p>
          <a:p>
            <a:pPr marL="0" indent="0" algn="l">
              <a:spcBef>
                <a:spcPts val="75"/>
              </a:spcBef>
              <a:spcAft>
                <a:spcPts val="75"/>
              </a:spcAft>
              <a:buNone/>
            </a:pPr>
            <a:endParaRPr lang="en-US" b="0" i="0" dirty="0">
              <a:solidFill>
                <a:srgbClr val="333333"/>
              </a:solidFill>
              <a:effectLst/>
              <a:latin typeface="OpenSans--Regular"/>
            </a:endParaRPr>
          </a:p>
          <a:p>
            <a:pPr algn="l">
              <a:spcBef>
                <a:spcPts val="75"/>
              </a:spcBef>
              <a:spcAft>
                <a:spcPts val="75"/>
              </a:spcAft>
              <a:buFont typeface="Arial" panose="020B0604020202020204" pitchFamily="34" charset="0"/>
              <a:buChar char="•"/>
            </a:pPr>
            <a:r>
              <a:rPr lang="en-US" b="1" i="0" dirty="0" err="1">
                <a:solidFill>
                  <a:srgbClr val="333333"/>
                </a:solidFill>
                <a:effectLst/>
                <a:latin typeface="OpenSans--SemiBold"/>
              </a:rPr>
              <a:t>Modernised</a:t>
            </a:r>
            <a:r>
              <a:rPr lang="en-US" b="1" i="0" dirty="0">
                <a:solidFill>
                  <a:srgbClr val="333333"/>
                </a:solidFill>
                <a:effectLst/>
                <a:latin typeface="OpenSans--SemiBold"/>
              </a:rPr>
              <a:t> ports</a:t>
            </a:r>
          </a:p>
          <a:p>
            <a:pPr marL="0" indent="0" algn="l">
              <a:spcBef>
                <a:spcPts val="75"/>
              </a:spcBef>
              <a:spcAft>
                <a:spcPts val="75"/>
              </a:spcAft>
              <a:buNone/>
            </a:pPr>
            <a:r>
              <a:rPr lang="en-US" b="0" i="0" dirty="0">
                <a:solidFill>
                  <a:srgbClr val="333333"/>
                </a:solidFill>
                <a:effectLst/>
                <a:latin typeface="OpenSans--Regular"/>
              </a:rPr>
              <a:t>Upgrading port infrastructure with green technologies and streamlining logistics improves efficiency and reduces environmental impact.</a:t>
            </a:r>
          </a:p>
          <a:p>
            <a:pPr marL="0" indent="0">
              <a:buNone/>
            </a:pPr>
            <a:endParaRPr lang="en-US" dirty="0"/>
          </a:p>
        </p:txBody>
      </p:sp>
      <p:pic>
        <p:nvPicPr>
          <p:cNvPr id="5" name="Picture 4">
            <a:extLst>
              <a:ext uri="{FF2B5EF4-FFF2-40B4-BE49-F238E27FC236}">
                <a16:creationId xmlns:a16="http://schemas.microsoft.com/office/drawing/2014/main" id="{DE0F78E5-F1F1-5C05-C4D6-26AE3311E5CD}"/>
              </a:ext>
            </a:extLst>
          </p:cNvPr>
          <p:cNvPicPr>
            <a:picLocks noChangeAspect="1"/>
          </p:cNvPicPr>
          <p:nvPr/>
        </p:nvPicPr>
        <p:blipFill>
          <a:blip r:embed="rId2"/>
          <a:stretch>
            <a:fillRect/>
          </a:stretch>
        </p:blipFill>
        <p:spPr>
          <a:xfrm>
            <a:off x="0" y="0"/>
            <a:ext cx="12207992" cy="1325563"/>
          </a:xfrm>
          <a:prstGeom prst="rect">
            <a:avLst/>
          </a:prstGeom>
        </p:spPr>
      </p:pic>
      <p:pic>
        <p:nvPicPr>
          <p:cNvPr id="10" name="Picture 9">
            <a:extLst>
              <a:ext uri="{FF2B5EF4-FFF2-40B4-BE49-F238E27FC236}">
                <a16:creationId xmlns:a16="http://schemas.microsoft.com/office/drawing/2014/main" id="{2F82E97F-1E64-F7B9-DFF4-6DFABE609DCB}"/>
              </a:ext>
            </a:extLst>
          </p:cNvPr>
          <p:cNvPicPr>
            <a:picLocks noChangeAspect="1"/>
          </p:cNvPicPr>
          <p:nvPr/>
        </p:nvPicPr>
        <p:blipFill>
          <a:blip r:embed="rId3"/>
          <a:stretch>
            <a:fillRect/>
          </a:stretch>
        </p:blipFill>
        <p:spPr>
          <a:xfrm>
            <a:off x="-1" y="1325563"/>
            <a:ext cx="6226139" cy="5532437"/>
          </a:xfrm>
          <a:prstGeom prst="rect">
            <a:avLst/>
          </a:prstGeom>
        </p:spPr>
      </p:pic>
    </p:spTree>
    <p:extLst>
      <p:ext uri="{BB962C8B-B14F-4D97-AF65-F5344CB8AC3E}">
        <p14:creationId xmlns:p14="http://schemas.microsoft.com/office/powerpoint/2010/main" val="2328974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1FFC98-D8A4-83C1-92A1-C5930D01A8F5}"/>
              </a:ext>
            </a:extLst>
          </p:cNvPr>
          <p:cNvSpPr>
            <a:spLocks noGrp="1"/>
          </p:cNvSpPr>
          <p:nvPr>
            <p:ph idx="1"/>
          </p:nvPr>
        </p:nvSpPr>
        <p:spPr>
          <a:xfrm>
            <a:off x="0" y="0"/>
            <a:ext cx="12192000" cy="6858000"/>
          </a:xfrm>
          <a:solidFill>
            <a:srgbClr val="93E3FF"/>
          </a:solidFill>
        </p:spPr>
        <p:txBody>
          <a:bodyPr>
            <a:normAutofit/>
          </a:bodyPr>
          <a:lstStyle/>
          <a:p>
            <a:pPr marL="0" marR="0">
              <a:lnSpc>
                <a:spcPct val="115000"/>
              </a:lnSpc>
              <a:spcAft>
                <a:spcPts val="800"/>
              </a:spcAft>
              <a:buNone/>
            </a:pPr>
            <a:r>
              <a:rPr lang="en-US" sz="3200" b="1" kern="100" dirty="0">
                <a:effectLst/>
                <a:latin typeface="Calibri" panose="020F0502020204030204" pitchFamily="34" charset="0"/>
                <a:ea typeface="Calibri" panose="020F0502020204030204" pitchFamily="34" charset="0"/>
                <a:cs typeface="Mangal" panose="02040503050203030202" pitchFamily="18" charset="0"/>
              </a:rPr>
              <a:t>By 2035, India's coastal shipping modal share is expected to grow from 6 per cent to 33 per cent, reflecting the robust potential for economic expansion.</a:t>
            </a:r>
          </a:p>
          <a:p>
            <a:pPr marL="0" marR="0">
              <a:lnSpc>
                <a:spcPct val="115000"/>
              </a:lnSpc>
              <a:spcAft>
                <a:spcPts val="800"/>
              </a:spcAft>
            </a:pPr>
            <a:r>
              <a:rPr lang="en-US" sz="3200" kern="100" dirty="0">
                <a:effectLst/>
                <a:highlight>
                  <a:srgbClr val="FFFF00"/>
                </a:highlight>
                <a:latin typeface="Calibri" panose="020F0502020204030204" pitchFamily="34" charset="0"/>
                <a:ea typeface="Calibri" panose="020F0502020204030204" pitchFamily="34" charset="0"/>
                <a:cs typeface="Mangal" panose="02040503050203030202" pitchFamily="18" charset="0"/>
              </a:rPr>
              <a:t>India’s blue economy represents a critical opportunity to address pressing economic and environmental challenges. </a:t>
            </a:r>
          </a:p>
          <a:p>
            <a:pPr marL="0" marR="0">
              <a:lnSpc>
                <a:spcPct val="115000"/>
              </a:lnSpc>
              <a:spcAft>
                <a:spcPts val="800"/>
              </a:spcAft>
            </a:pPr>
            <a:r>
              <a:rPr lang="en-US" sz="3200" kern="100" dirty="0">
                <a:effectLst/>
                <a:highlight>
                  <a:srgbClr val="FFFF00"/>
                </a:highlight>
                <a:latin typeface="Calibri" panose="020F0502020204030204" pitchFamily="34" charset="0"/>
                <a:ea typeface="Calibri" panose="020F0502020204030204" pitchFamily="34" charset="0"/>
                <a:cs typeface="Mangal" panose="02040503050203030202" pitchFamily="18" charset="0"/>
              </a:rPr>
              <a:t>The future of the blue economy in India hinges on innovative practices, effective policies, and responsible development, ensuring a prosperous and sustainable ocean economy</a:t>
            </a:r>
            <a:r>
              <a:rPr lang="en-US" sz="3200" kern="100" dirty="0">
                <a:effectLst/>
                <a:latin typeface="Calibri" panose="020F0502020204030204" pitchFamily="34" charset="0"/>
                <a:ea typeface="Calibri" panose="020F0502020204030204" pitchFamily="34" charset="0"/>
                <a:cs typeface="Mangal" panose="02040503050203030202" pitchFamily="18" charset="0"/>
              </a:rPr>
              <a:t>.</a:t>
            </a:r>
          </a:p>
        </p:txBody>
      </p:sp>
    </p:spTree>
    <p:extLst>
      <p:ext uri="{BB962C8B-B14F-4D97-AF65-F5344CB8AC3E}">
        <p14:creationId xmlns:p14="http://schemas.microsoft.com/office/powerpoint/2010/main" val="47041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7937"/>
            <a:ext cx="12192000" cy="707886"/>
          </a:xfrm>
          <a:prstGeom prst="rect">
            <a:avLst/>
          </a:prstGeom>
          <a:solidFill>
            <a:schemeClr val="accent5">
              <a:lumMod val="75000"/>
              <a:alpha val="55000"/>
            </a:schemeClr>
          </a:solidFill>
        </p:spPr>
        <p:txBody>
          <a:bodyPr wrap="square" rtlCol="0">
            <a:spAutoFit/>
          </a:bodyPr>
          <a:lstStyle/>
          <a:p>
            <a:pPr algn="ctr"/>
            <a:r>
              <a:rPr lang="en-US" sz="4000" b="1" dirty="0">
                <a:solidFill>
                  <a:srgbClr val="FFFFFF"/>
                </a:solidFill>
              </a:rPr>
              <a:t>History of National Maritime Day</a:t>
            </a:r>
            <a:endParaRPr lang="en-IN" sz="40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AutoShape 4" descr="Image result for solar power projects in port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p:cNvSpPr txBox="1"/>
          <p:nvPr/>
        </p:nvSpPr>
        <p:spPr>
          <a:xfrm>
            <a:off x="10308032" y="6597353"/>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p:cNvSpPr/>
          <p:nvPr/>
        </p:nvSpPr>
        <p:spPr>
          <a:xfrm>
            <a:off x="551726" y="4976012"/>
            <a:ext cx="11088547" cy="1621341"/>
          </a:xfrm>
          <a:prstGeom prst="rect">
            <a:avLst/>
          </a:prstGeom>
        </p:spPr>
        <p:txBody>
          <a:bodyPr wrap="square">
            <a:spAutoFit/>
          </a:bodyPr>
          <a:lstStyle/>
          <a:p>
            <a:pPr algn="ctr">
              <a:lnSpc>
                <a:spcPct val="150000"/>
              </a:lnSpc>
            </a:pPr>
            <a:r>
              <a:rPr lang="en-US" sz="1700" dirty="0">
                <a:latin typeface="Arial Black" panose="020B0A04020102020204" pitchFamily="34" charset="0"/>
                <a:cs typeface="Arial" panose="020B0604020202020204" pitchFamily="34" charset="0"/>
              </a:rPr>
              <a:t>Indian National Maritime Day is observed on </a:t>
            </a:r>
            <a:r>
              <a:rPr lang="en-US" sz="1700" b="1" dirty="0">
                <a:latin typeface="Arial Black" panose="020B0A04020102020204" pitchFamily="34" charset="0"/>
                <a:cs typeface="Arial" panose="020B0604020202020204" pitchFamily="34" charset="0"/>
              </a:rPr>
              <a:t>5th April </a:t>
            </a:r>
            <a:r>
              <a:rPr lang="en-US" sz="1700" dirty="0">
                <a:latin typeface="Arial Black" panose="020B0A04020102020204" pitchFamily="34" charset="0"/>
                <a:cs typeface="Arial" panose="020B0604020202020204" pitchFamily="34" charset="0"/>
              </a:rPr>
              <a:t>every year to commemorate the maiden voyage of MV Loyalty, India's first merchant ship, on that day in 1919. The day is celebrated to highlight the importance of the maritime sector to the country's economy and to recognize the contributions of the Indian seafarers.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056" y="1069592"/>
            <a:ext cx="11088547" cy="3273809"/>
          </a:xfrm>
          <a:prstGeom prst="rect">
            <a:avLst/>
          </a:prstGeom>
        </p:spPr>
      </p:pic>
    </p:spTree>
    <p:extLst>
      <p:ext uri="{BB962C8B-B14F-4D97-AF65-F5344CB8AC3E}">
        <p14:creationId xmlns:p14="http://schemas.microsoft.com/office/powerpoint/2010/main" val="55655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36C2E-C815-F628-96AA-5952511AF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B8FA8-5BB4-BCEA-607D-E9C4D9DD8AC7}"/>
              </a:ext>
            </a:extLst>
          </p:cNvPr>
          <p:cNvSpPr>
            <a:spLocks noGrp="1"/>
          </p:cNvSpPr>
          <p:nvPr>
            <p:ph type="title"/>
          </p:nvPr>
        </p:nvSpPr>
        <p:spPr>
          <a:xfrm>
            <a:off x="0" y="0"/>
            <a:ext cx="12192000" cy="1325563"/>
          </a:xfrm>
          <a:solidFill>
            <a:srgbClr val="93E3FF"/>
          </a:solidFill>
        </p:spPr>
        <p:txBody>
          <a:bodyPr>
            <a:noAutofit/>
          </a:bodyPr>
          <a:lstStyle/>
          <a:p>
            <a:pPr marL="0" marR="0" algn="ctr">
              <a:lnSpc>
                <a:spcPct val="115000"/>
              </a:lnSpc>
              <a:spcAft>
                <a:spcPts val="800"/>
              </a:spcAft>
            </a:pPr>
            <a:r>
              <a:rPr lang="en-US" sz="4000" kern="100" dirty="0">
                <a:effectLst/>
                <a:latin typeface="Calibri" panose="020F0502020204030204" pitchFamily="34" charset="0"/>
                <a:ea typeface="Calibri" panose="020F0502020204030204" pitchFamily="34" charset="0"/>
                <a:cs typeface="Mangal" panose="02040503050203030202" pitchFamily="18" charset="0"/>
              </a:rPr>
              <a:t>Maritime Security and Safeguarding Our Seas: </a:t>
            </a:r>
            <a:br>
              <a:rPr lang="en-US" sz="4000" kern="100" dirty="0">
                <a:effectLst/>
                <a:latin typeface="Calibri" panose="020F0502020204030204" pitchFamily="34" charset="0"/>
                <a:ea typeface="Calibri" panose="020F0502020204030204" pitchFamily="34" charset="0"/>
                <a:cs typeface="Mangal" panose="02040503050203030202" pitchFamily="18" charset="0"/>
              </a:rPr>
            </a:br>
            <a:r>
              <a:rPr lang="en-US" sz="4000" kern="100" dirty="0">
                <a:effectLst/>
                <a:latin typeface="Calibri" panose="020F0502020204030204" pitchFamily="34" charset="0"/>
                <a:ea typeface="Calibri" panose="020F0502020204030204" pitchFamily="34" charset="0"/>
                <a:cs typeface="Mangal" panose="02040503050203030202" pitchFamily="18" charset="0"/>
              </a:rPr>
              <a:t>The Indian Perspective</a:t>
            </a:r>
          </a:p>
        </p:txBody>
      </p:sp>
      <p:sp>
        <p:nvSpPr>
          <p:cNvPr id="3" name="Content Placeholder 2">
            <a:extLst>
              <a:ext uri="{FF2B5EF4-FFF2-40B4-BE49-F238E27FC236}">
                <a16:creationId xmlns:a16="http://schemas.microsoft.com/office/drawing/2014/main" id="{DC934BA1-7FAF-998A-EADC-FF88CC50B160}"/>
              </a:ext>
            </a:extLst>
          </p:cNvPr>
          <p:cNvSpPr>
            <a:spLocks noGrp="1"/>
          </p:cNvSpPr>
          <p:nvPr>
            <p:ph idx="1"/>
          </p:nvPr>
        </p:nvSpPr>
        <p:spPr>
          <a:xfrm>
            <a:off x="-1" y="1325562"/>
            <a:ext cx="8186106" cy="5532437"/>
          </a:xfrm>
        </p:spPr>
        <p:txBody>
          <a:bodyPr>
            <a:normAutofit fontScale="92500" lnSpcReduction="10000"/>
          </a:bodyPr>
          <a:lstStyle/>
          <a:p>
            <a:pPr marL="0" marR="0">
              <a:lnSpc>
                <a:spcPct val="115000"/>
              </a:lnSpc>
              <a:spcAft>
                <a:spcPts val="800"/>
              </a:spcAft>
              <a:buNone/>
            </a:pPr>
            <a:r>
              <a:rPr lang="en-US" kern="100" dirty="0">
                <a:effectLst/>
                <a:latin typeface="Calibri" panose="020F0502020204030204" pitchFamily="34" charset="0"/>
                <a:ea typeface="Calibri" panose="020F0502020204030204" pitchFamily="34" charset="0"/>
                <a:cs typeface="Mangal" panose="02040503050203030202" pitchFamily="18" charset="0"/>
              </a:rPr>
              <a:t>The Indian Ocean Region (IOR) is vital for global trade, energy security, and geopolitical stability. However, it faces multiple challenges, including piracy, terrorism, illegal fishing, smuggling, and rising geopolitical tensions.</a:t>
            </a:r>
          </a:p>
          <a:p>
            <a:pPr marL="0" marR="0">
              <a:lnSpc>
                <a:spcPct val="115000"/>
              </a:lnSpc>
              <a:spcAft>
                <a:spcPts val="800"/>
              </a:spcAft>
              <a:buNone/>
            </a:pPr>
            <a:r>
              <a:rPr lang="en-US" kern="100" dirty="0">
                <a:effectLst/>
                <a:latin typeface="Calibri" panose="020F0502020204030204" pitchFamily="34" charset="0"/>
                <a:ea typeface="Calibri" panose="020F0502020204030204" pitchFamily="34" charset="0"/>
                <a:cs typeface="Mangal" panose="02040503050203030202" pitchFamily="18" charset="0"/>
              </a:rPr>
              <a:t> </a:t>
            </a:r>
          </a:p>
          <a:p>
            <a:pPr marL="0" marR="0">
              <a:lnSpc>
                <a:spcPct val="115000"/>
              </a:lnSpc>
              <a:spcAft>
                <a:spcPts val="800"/>
              </a:spcAft>
            </a:pPr>
            <a:r>
              <a:rPr lang="en-US" kern="100" dirty="0">
                <a:effectLst/>
                <a:latin typeface="Calibri" panose="020F0502020204030204" pitchFamily="34" charset="0"/>
                <a:ea typeface="Calibri" panose="020F0502020204030204" pitchFamily="34" charset="0"/>
                <a:cs typeface="Mangal" panose="02040503050203030202" pitchFamily="18" charset="0"/>
              </a:rPr>
              <a:t>Ensuring maritime security is essential not only for national defense and economic growth but also for regional stability and global maritime order. India's approach includes strengthening naval power, coastal security, international partnerships, and advanced surveillance systems to safeguard its maritime interests.</a:t>
            </a:r>
          </a:p>
        </p:txBody>
      </p:sp>
      <p:pic>
        <p:nvPicPr>
          <p:cNvPr id="13314" name="Picture 2">
            <a:extLst>
              <a:ext uri="{FF2B5EF4-FFF2-40B4-BE49-F238E27FC236}">
                <a16:creationId xmlns:a16="http://schemas.microsoft.com/office/drawing/2014/main" id="{67616173-95D5-EF3F-0625-1F655DB46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105" y="1325562"/>
            <a:ext cx="4005895" cy="553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8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23B9B-385E-28D0-AD68-5BEDAA0E7B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930DC8-E110-10C0-3815-8FE1281E4CCE}"/>
              </a:ext>
            </a:extLst>
          </p:cNvPr>
          <p:cNvSpPr>
            <a:spLocks noGrp="1"/>
          </p:cNvSpPr>
          <p:nvPr>
            <p:ph type="title"/>
          </p:nvPr>
        </p:nvSpPr>
        <p:spPr>
          <a:xfrm>
            <a:off x="0" y="-1"/>
            <a:ext cx="12192000" cy="1325563"/>
          </a:xfrm>
          <a:solidFill>
            <a:srgbClr val="FFC000"/>
          </a:solidFill>
        </p:spPr>
        <p:txBody>
          <a:bodyPr>
            <a:noAutofit/>
          </a:bodyPr>
          <a:lstStyle/>
          <a:p>
            <a:pPr marL="0" marR="0" algn="ctr">
              <a:lnSpc>
                <a:spcPct val="115000"/>
              </a:lnSpc>
              <a:spcAft>
                <a:spcPts val="800"/>
              </a:spcAft>
            </a:pPr>
            <a:r>
              <a:rPr lang="en-US" sz="6000" b="1" dirty="0"/>
              <a:t>Maritime Threats</a:t>
            </a:r>
            <a:endParaRPr lang="en-US" sz="6000" b="1" kern="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5" name="Content Placeholder 4">
            <a:extLst>
              <a:ext uri="{FF2B5EF4-FFF2-40B4-BE49-F238E27FC236}">
                <a16:creationId xmlns:a16="http://schemas.microsoft.com/office/drawing/2014/main" id="{2CCE5AEB-7123-8279-001E-A6BA832674FA}"/>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CA1AFF6C-08D2-91D4-E4EE-7017A93D36EF}"/>
              </a:ext>
            </a:extLst>
          </p:cNvPr>
          <p:cNvPicPr>
            <a:picLocks noChangeAspect="1"/>
          </p:cNvPicPr>
          <p:nvPr/>
        </p:nvPicPr>
        <p:blipFill>
          <a:blip r:embed="rId2"/>
          <a:stretch>
            <a:fillRect/>
          </a:stretch>
        </p:blipFill>
        <p:spPr>
          <a:xfrm>
            <a:off x="0" y="1358793"/>
            <a:ext cx="12192000" cy="5499207"/>
          </a:xfrm>
          <a:prstGeom prst="rect">
            <a:avLst/>
          </a:prstGeom>
        </p:spPr>
      </p:pic>
    </p:spTree>
    <p:extLst>
      <p:ext uri="{BB962C8B-B14F-4D97-AF65-F5344CB8AC3E}">
        <p14:creationId xmlns:p14="http://schemas.microsoft.com/office/powerpoint/2010/main" val="157559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3F55-2077-39F9-3450-3B9AE20A37D0}"/>
              </a:ext>
            </a:extLst>
          </p:cNvPr>
          <p:cNvSpPr>
            <a:spLocks noGrp="1"/>
          </p:cNvSpPr>
          <p:nvPr>
            <p:ph type="title"/>
          </p:nvPr>
        </p:nvSpPr>
        <p:spPr>
          <a:xfrm>
            <a:off x="838200" y="365126"/>
            <a:ext cx="10515600" cy="1314818"/>
          </a:xfrm>
          <a:solidFill>
            <a:srgbClr val="93E3FF"/>
          </a:solidFill>
        </p:spPr>
        <p:txBody>
          <a:bodyPr>
            <a:normAutofit fontScale="90000"/>
          </a:bodyPr>
          <a:lstStyle/>
          <a:p>
            <a:br>
              <a:rPr lang="en-US" b="1" i="0" dirty="0">
                <a:solidFill>
                  <a:srgbClr val="000000"/>
                </a:solidFill>
                <a:effectLst/>
                <a:latin typeface="Noto Sans" panose="020B0502040204020203" pitchFamily="34" charset="0"/>
              </a:rPr>
            </a:br>
            <a:r>
              <a:rPr lang="en-US" sz="3600" b="1" i="0" dirty="0">
                <a:solidFill>
                  <a:srgbClr val="000000"/>
                </a:solidFill>
                <a:effectLst/>
                <a:latin typeface="Noto Sans" panose="020B0502040204020203" pitchFamily="34" charset="0"/>
              </a:rPr>
              <a:t>Indo-Pacific Oceans Initiative (IPOI) &amp; </a:t>
            </a:r>
            <a:r>
              <a:rPr lang="en-US" sz="3600" b="0" i="0" dirty="0">
                <a:solidFill>
                  <a:srgbClr val="000000"/>
                </a:solidFill>
                <a:effectLst/>
                <a:latin typeface="Noto Sans" panose="020B0502040204020203" pitchFamily="34" charset="0"/>
              </a:rPr>
              <a:t>'</a:t>
            </a:r>
            <a:r>
              <a:rPr lang="en-US" sz="3600" b="1" i="0" dirty="0">
                <a:solidFill>
                  <a:srgbClr val="000000"/>
                </a:solidFill>
                <a:effectLst/>
                <a:latin typeface="Noto Sans" panose="020B0502040204020203" pitchFamily="34" charset="0"/>
              </a:rPr>
              <a:t>Security and Growth for All in the Region (SAGAR)' </a:t>
            </a:r>
            <a:br>
              <a:rPr lang="en-US" b="1" i="0" dirty="0">
                <a:solidFill>
                  <a:srgbClr val="000000"/>
                </a:solidFill>
                <a:effectLst/>
                <a:latin typeface="Noto Sans" panose="020B0502040204020203" pitchFamily="34" charset="0"/>
              </a:rPr>
            </a:br>
            <a:endParaRPr lang="en-US" dirty="0"/>
          </a:p>
        </p:txBody>
      </p:sp>
      <p:sp>
        <p:nvSpPr>
          <p:cNvPr id="3" name="Content Placeholder 2">
            <a:extLst>
              <a:ext uri="{FF2B5EF4-FFF2-40B4-BE49-F238E27FC236}">
                <a16:creationId xmlns:a16="http://schemas.microsoft.com/office/drawing/2014/main" id="{04A9C8DC-18B9-7472-ADF4-DFF679EECA55}"/>
              </a:ext>
            </a:extLst>
          </p:cNvPr>
          <p:cNvSpPr>
            <a:spLocks noGrp="1"/>
          </p:cNvSpPr>
          <p:nvPr>
            <p:ph idx="1"/>
          </p:nvPr>
        </p:nvSpPr>
        <p:spPr>
          <a:xfrm>
            <a:off x="838199" y="1825623"/>
            <a:ext cx="11144693" cy="4553911"/>
          </a:xfrm>
        </p:spPr>
        <p:txBody>
          <a:bodyPr>
            <a:normAutofit fontScale="92500" lnSpcReduction="10000"/>
          </a:bodyPr>
          <a:lstStyle/>
          <a:p>
            <a:pPr marL="0" marR="0">
              <a:lnSpc>
                <a:spcPct val="115000"/>
              </a:lnSpc>
              <a:spcAft>
                <a:spcPts val="800"/>
              </a:spcAft>
              <a:buNone/>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IPOI is a non-treaty-based voluntary arrangement that promotes cooperation for a free and open Indo-Pacific and the rules-based regional order launched by India in 2019 at the East Asia Summit (EAS) in Bangkok (Thailand). It seeks to build a sense of community by creating new partnerships with like-minded countries through practical cooperation.</a:t>
            </a:r>
            <a:endParaRPr lang="en-US" sz="2400"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0" marR="0" indent="0">
              <a:lnSpc>
                <a:spcPct val="115000"/>
              </a:lnSpc>
              <a:spcAft>
                <a:spcPts val="800"/>
              </a:spcAft>
              <a:buNone/>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SAGAR vision was launched in 2015 to have inclusive development joining economic assistance and maritime security concerns on a common platform while respecting international maritime laws and norms.</a:t>
            </a:r>
          </a:p>
          <a:p>
            <a:pPr marL="0" indent="0">
              <a:lnSpc>
                <a:spcPct val="115000"/>
              </a:lnSpc>
              <a:spcAft>
                <a:spcPts val="800"/>
              </a:spcAft>
              <a:buNone/>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Our SAGAR (Security and Growth for All in the Region) initiative enhances maritime cooperation with neighboring nations, reinforcing India’s role as a responsible maritime power. Investments in modern surveillance technologies and strategic naval alliances ensure that our seas remain safe and beneficial for all.</a:t>
            </a:r>
          </a:p>
          <a:p>
            <a:pPr marL="0" marR="0" indent="0">
              <a:lnSpc>
                <a:spcPct val="115000"/>
              </a:lnSpc>
              <a:spcAft>
                <a:spcPts val="800"/>
              </a:spcAft>
              <a:buNone/>
            </a:pPr>
            <a:endParaRPr lang="en-US" sz="2400"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dirty="0"/>
          </a:p>
        </p:txBody>
      </p:sp>
    </p:spTree>
    <p:extLst>
      <p:ext uri="{BB962C8B-B14F-4D97-AF65-F5344CB8AC3E}">
        <p14:creationId xmlns:p14="http://schemas.microsoft.com/office/powerpoint/2010/main" val="26672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BFE3-88AB-7EBD-7985-F243600CE4FA}"/>
              </a:ext>
            </a:extLst>
          </p:cNvPr>
          <p:cNvSpPr>
            <a:spLocks noGrp="1"/>
          </p:cNvSpPr>
          <p:nvPr>
            <p:ph type="title"/>
          </p:nvPr>
        </p:nvSpPr>
        <p:spPr>
          <a:xfrm>
            <a:off x="838200" y="365126"/>
            <a:ext cx="10515600" cy="942680"/>
          </a:xfrm>
          <a:solidFill>
            <a:srgbClr val="93E3FF"/>
          </a:solidFill>
        </p:spPr>
        <p:txBody>
          <a:bodyPr>
            <a:normAutofit fontScale="90000"/>
          </a:bodyPr>
          <a:lstStyle/>
          <a:p>
            <a:br>
              <a:rPr lang="en-US" sz="4400" kern="100" dirty="0">
                <a:effectLst/>
                <a:latin typeface="Calibri" panose="020F0502020204030204" pitchFamily="34" charset="0"/>
                <a:ea typeface="Calibri" panose="020F0502020204030204" pitchFamily="34" charset="0"/>
                <a:cs typeface="Mangal" panose="02040503050203030202" pitchFamily="18" charset="0"/>
              </a:rPr>
            </a:br>
            <a:r>
              <a:rPr lang="en-US" sz="4400" kern="100" dirty="0">
                <a:effectLst/>
                <a:latin typeface="Calibri" panose="020F0502020204030204" pitchFamily="34" charset="0"/>
                <a:ea typeface="Calibri" panose="020F0502020204030204" pitchFamily="34" charset="0"/>
                <a:cs typeface="Mangal" panose="02040503050203030202" pitchFamily="18" charset="0"/>
              </a:rPr>
              <a:t>Future Roadmap for Maritime Security</a:t>
            </a:r>
            <a:br>
              <a:rPr lang="en-US" sz="44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684ECBE6-ADE4-259B-F087-69475E1F51E8}"/>
              </a:ext>
            </a:extLst>
          </p:cNvPr>
          <p:cNvSpPr>
            <a:spLocks noGrp="1"/>
          </p:cNvSpPr>
          <p:nvPr>
            <p:ph idx="1"/>
          </p:nvPr>
        </p:nvSpPr>
        <p:spPr>
          <a:xfrm>
            <a:off x="838199" y="1446028"/>
            <a:ext cx="11251019" cy="5411972"/>
          </a:xfrm>
        </p:spPr>
        <p:txBody>
          <a:bodyPr>
            <a:noAutofit/>
          </a:bodyPr>
          <a:lstStyle/>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Blue Water Navy Vision</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Expanding India’s global naval reach with more aircraft carriers &amp; nuclear </a:t>
            </a:r>
            <a:r>
              <a:rPr lang="en-US" sz="1800" kern="100" dirty="0" err="1">
                <a:effectLst/>
                <a:latin typeface="Calibri" panose="020F0502020204030204" pitchFamily="34" charset="0"/>
                <a:ea typeface="Calibri" panose="020F0502020204030204" pitchFamily="34" charset="0"/>
                <a:cs typeface="Mangal" panose="02040503050203030202" pitchFamily="18" charset="0"/>
              </a:rPr>
              <a:t>submarines.Enhancing</a:t>
            </a:r>
            <a:r>
              <a:rPr lang="en-US" sz="1800" kern="100" dirty="0">
                <a:effectLst/>
                <a:latin typeface="Calibri" panose="020F0502020204030204" pitchFamily="34" charset="0"/>
                <a:ea typeface="Calibri" panose="020F0502020204030204" pitchFamily="34" charset="0"/>
                <a:cs typeface="Mangal" panose="02040503050203030202" pitchFamily="18" charset="0"/>
              </a:rPr>
              <a:t> joint naval drills with ASEAN, Africa, and Middle Eastern allies.</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AI &amp; Cybersecurity in Naval Warfare</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Using AI-driven surveillance systems and autonomous underwater </a:t>
            </a:r>
            <a:r>
              <a:rPr lang="en-US" sz="1800" kern="100" dirty="0" err="1">
                <a:effectLst/>
                <a:latin typeface="Calibri" panose="020F0502020204030204" pitchFamily="34" charset="0"/>
                <a:ea typeface="Calibri" panose="020F0502020204030204" pitchFamily="34" charset="0"/>
                <a:cs typeface="Mangal" panose="02040503050203030202" pitchFamily="18" charset="0"/>
              </a:rPr>
              <a:t>drones.Strengthening</a:t>
            </a:r>
            <a:r>
              <a:rPr lang="en-US" sz="1800" kern="100" dirty="0">
                <a:effectLst/>
                <a:latin typeface="Calibri" panose="020F0502020204030204" pitchFamily="34" charset="0"/>
                <a:ea typeface="Calibri" panose="020F0502020204030204" pitchFamily="34" charset="0"/>
                <a:cs typeface="Mangal" panose="02040503050203030202" pitchFamily="18" charset="0"/>
              </a:rPr>
              <a:t> cybersecurity for naval bases &amp; critical maritime infrastructure.</a:t>
            </a:r>
          </a:p>
          <a:p>
            <a:pPr marL="0" marR="0">
              <a:lnSpc>
                <a:spcPct val="115000"/>
              </a:lnSpc>
              <a:spcAft>
                <a:spcPts val="800"/>
              </a:spcAft>
              <a:buNone/>
            </a:pPr>
            <a:r>
              <a:rPr lang="en-US"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Green Maritime Security</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Carbon-neutral naval bases and LNG-powered patrol ships to reduce environmental impact.</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Expanding Marine Protected Areas (MPAs) to safeguard coral reefs and fisheries.</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1800"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Stronger Laws Against Maritime Crimes</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Stricter penalties for illegal fishing, piracy, and marine pollution.</a:t>
            </a:r>
          </a:p>
          <a:p>
            <a:pPr marL="0" marR="0">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endParaRPr lang="en-US" sz="2400" dirty="0"/>
          </a:p>
        </p:txBody>
      </p:sp>
    </p:spTree>
    <p:extLst>
      <p:ext uri="{BB962C8B-B14F-4D97-AF65-F5344CB8AC3E}">
        <p14:creationId xmlns:p14="http://schemas.microsoft.com/office/powerpoint/2010/main" val="331865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2213-F316-7065-DD2C-7220820CC4BB}"/>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E216E5E-61AC-C59F-CC7D-70951A9F1A46}"/>
              </a:ext>
            </a:extLst>
          </p:cNvPr>
          <p:cNvPicPr>
            <a:picLocks noGrp="1" noChangeAspect="1"/>
          </p:cNvPicPr>
          <p:nvPr>
            <p:ph idx="1"/>
          </p:nvPr>
        </p:nvPicPr>
        <p:blipFill>
          <a:blip r:embed="rId2"/>
          <a:stretch>
            <a:fillRect/>
          </a:stretch>
        </p:blipFill>
        <p:spPr>
          <a:xfrm>
            <a:off x="83127" y="106878"/>
            <a:ext cx="11934702" cy="6590805"/>
          </a:xfrm>
          <a:prstGeom prst="rect">
            <a:avLst/>
          </a:prstGeom>
        </p:spPr>
      </p:pic>
    </p:spTree>
    <p:extLst>
      <p:ext uri="{BB962C8B-B14F-4D97-AF65-F5344CB8AC3E}">
        <p14:creationId xmlns:p14="http://schemas.microsoft.com/office/powerpoint/2010/main" val="1786393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6715-B8E9-B847-4AAF-BD92FD133D78}"/>
              </a:ext>
            </a:extLst>
          </p:cNvPr>
          <p:cNvSpPr>
            <a:spLocks noGrp="1"/>
          </p:cNvSpPr>
          <p:nvPr>
            <p:ph type="title"/>
          </p:nvPr>
        </p:nvSpPr>
        <p:spPr>
          <a:xfrm>
            <a:off x="838200" y="681038"/>
            <a:ext cx="9443484" cy="626768"/>
          </a:xfrm>
        </p:spPr>
        <p:txBody>
          <a:bodyPr>
            <a:normAutofit fontScale="90000"/>
          </a:bodyPr>
          <a:lstStyle/>
          <a:p>
            <a:r>
              <a:rPr lang="en-US" sz="4400" b="1" kern="100" dirty="0">
                <a:solidFill>
                  <a:srgbClr val="0C08B8"/>
                </a:solidFill>
                <a:effectLst/>
                <a:latin typeface="Calibri" panose="020F0502020204030204" pitchFamily="34" charset="0"/>
                <a:ea typeface="Calibri" panose="020F0502020204030204" pitchFamily="34" charset="0"/>
                <a:cs typeface="Mangal" panose="02040503050203030202" pitchFamily="18" charset="0"/>
              </a:rPr>
              <a:t>India’s Maritime Vision for 2047 –Becoming a Maritime Superpower</a:t>
            </a:r>
            <a:br>
              <a:rPr lang="en-US" sz="44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F019BA0C-076C-4A21-F680-3131466DA33E}"/>
              </a:ext>
            </a:extLst>
          </p:cNvPr>
          <p:cNvSpPr>
            <a:spLocks noGrp="1"/>
          </p:cNvSpPr>
          <p:nvPr>
            <p:ph idx="1"/>
          </p:nvPr>
        </p:nvSpPr>
        <p:spPr>
          <a:xfrm>
            <a:off x="106325" y="1903227"/>
            <a:ext cx="11950995" cy="4273735"/>
          </a:xfrm>
        </p:spPr>
        <p:txBody>
          <a:bodyPr>
            <a:noAutofit/>
          </a:bodyPr>
          <a:lstStyle/>
          <a:p>
            <a:pPr marL="0" marR="0">
              <a:lnSpc>
                <a:spcPct val="115000"/>
              </a:lnSpc>
              <a:spcAft>
                <a:spcPts val="800"/>
              </a:spcAft>
              <a:buNone/>
            </a:pPr>
            <a:r>
              <a:rPr lang="en-US" b="1" kern="100" dirty="0">
                <a:effectLst/>
                <a:latin typeface="Calibri" panose="020F0502020204030204" pitchFamily="34" charset="0"/>
                <a:ea typeface="Calibri" panose="020F0502020204030204" pitchFamily="34" charset="0"/>
                <a:cs typeface="Mangal" panose="02040503050203030202" pitchFamily="18" charset="0"/>
              </a:rPr>
              <a:t>By 2047, India aims to:</a:t>
            </a:r>
          </a:p>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Be among the top 5 global shipping nations.</a:t>
            </a:r>
          </a:p>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Have 100% smart, green, and AI-driven ports.</a:t>
            </a:r>
          </a:p>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Dominate global maritime trade with efficient supply chains.</a:t>
            </a:r>
          </a:p>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Lead in ocean-based industries, sustainable fisheries, and blue economy growth.</a:t>
            </a:r>
          </a:p>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Be a net exporter of ships and marine technology.</a:t>
            </a:r>
          </a:p>
          <a:p>
            <a:pPr marL="0" marR="0">
              <a:lnSpc>
                <a:spcPct val="115000"/>
              </a:lnSpc>
              <a:spcAft>
                <a:spcPts val="800"/>
              </a:spcAft>
              <a:buNone/>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endParaRPr lang="en-US" sz="1800" dirty="0"/>
          </a:p>
        </p:txBody>
      </p:sp>
    </p:spTree>
    <p:extLst>
      <p:ext uri="{BB962C8B-B14F-4D97-AF65-F5344CB8AC3E}">
        <p14:creationId xmlns:p14="http://schemas.microsoft.com/office/powerpoint/2010/main" val="3562299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D388-D579-C2D7-8C34-EF0D13D64638}"/>
              </a:ext>
            </a:extLst>
          </p:cNvPr>
          <p:cNvSpPr>
            <a:spLocks noGrp="1"/>
          </p:cNvSpPr>
          <p:nvPr>
            <p:ph type="title"/>
          </p:nvPr>
        </p:nvSpPr>
        <p:spPr>
          <a:solidFill>
            <a:srgbClr val="93E3FF"/>
          </a:solidFill>
        </p:spPr>
        <p:txBody>
          <a:bodyPr>
            <a:normAutofit fontScale="90000"/>
          </a:bodyPr>
          <a:lstStyle/>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br>
              <a:rPr lang="en-US" sz="1800" kern="100" dirty="0">
                <a:effectLst/>
                <a:latin typeface="Calibri" panose="020F0502020204030204" pitchFamily="34" charset="0"/>
                <a:ea typeface="Calibri" panose="020F0502020204030204" pitchFamily="34" charset="0"/>
                <a:cs typeface="Mangal" panose="02040503050203030202" pitchFamily="18" charset="0"/>
              </a:rPr>
            </a:br>
            <a:r>
              <a:rPr lang="en-US" sz="3600" b="1" kern="100" dirty="0">
                <a:effectLst/>
                <a:latin typeface="Calibri" panose="020F0502020204030204" pitchFamily="34" charset="0"/>
                <a:ea typeface="Calibri" panose="020F0502020204030204" pitchFamily="34" charset="0"/>
                <a:cs typeface="Mangal" panose="02040503050203030202" pitchFamily="18" charset="0"/>
              </a:rPr>
              <a:t>Environmental Sustainability &amp; Ocean Conservation in India</a:t>
            </a:r>
            <a:br>
              <a:rPr lang="en-US" sz="18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4CDCBA77-985E-D34D-A6DC-1C20EF597FE1}"/>
              </a:ext>
            </a:extLst>
          </p:cNvPr>
          <p:cNvSpPr>
            <a:spLocks noGrp="1"/>
          </p:cNvSpPr>
          <p:nvPr>
            <p:ph idx="1"/>
          </p:nvPr>
        </p:nvSpPr>
        <p:spPr/>
        <p:txBody>
          <a:bodyPr>
            <a:normAutofit fontScale="92500" lnSpcReduction="10000"/>
          </a:bodyPr>
          <a:lstStyle/>
          <a:p>
            <a:pPr marL="0" marR="0" lvl="0" indent="0">
              <a:lnSpc>
                <a:spcPct val="115000"/>
              </a:lnSpc>
              <a:buNone/>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The maritime industry contributes significantly to carbon emissions through</a:t>
            </a:r>
            <a:r>
              <a:rPr lang="en-US" sz="1800" kern="100" dirty="0">
                <a:effectLst/>
                <a:latin typeface="Calibri" panose="020F0502020204030204" pitchFamily="34" charset="0"/>
                <a:ea typeface="Calibri" panose="020F0502020204030204" pitchFamily="34" charset="0"/>
                <a:cs typeface="Mangal" panose="02040503050203030202" pitchFamily="18" charset="0"/>
              </a:rPr>
              <a:t>:</a:t>
            </a:r>
          </a:p>
          <a:p>
            <a:pPr marL="342900" marR="0" lvl="0" indent="-342900">
              <a:lnSpc>
                <a:spcPct val="115000"/>
              </a:lnSpc>
              <a:buFont typeface="Symbol" panose="05050102010706020507" pitchFamily="18" charset="2"/>
              <a:buChar char=""/>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Shipping &amp; Port Operations</a:t>
            </a:r>
            <a:r>
              <a:rPr lang="en-US" sz="2400" b="1" kern="100" dirty="0">
                <a:effectLst/>
                <a:latin typeface="Calibri" panose="020F0502020204030204" pitchFamily="34" charset="0"/>
                <a:ea typeface="Calibri" panose="020F0502020204030204" pitchFamily="34" charset="0"/>
                <a:cs typeface="Mangal" panose="02040503050203030202" pitchFamily="18" charset="0"/>
              </a:rPr>
              <a:t>: The burning of fossil fuels (heavy fuel oil, diesel) in cargo ships emits CO₂, SO₂, and NOx, contributing to global warming and ocean acidification.</a:t>
            </a:r>
          </a:p>
          <a:p>
            <a:pPr marL="342900" marR="0" lvl="0" indent="-342900">
              <a:lnSpc>
                <a:spcPct val="115000"/>
              </a:lnSpc>
              <a:buFont typeface="Symbol" panose="05050102010706020507" pitchFamily="18" charset="2"/>
              <a:buChar char=""/>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Coastal Industries &amp; Urbanization</a:t>
            </a:r>
            <a:r>
              <a:rPr lang="en-US" sz="2400" b="1" kern="100" dirty="0">
                <a:effectLst/>
                <a:latin typeface="Calibri" panose="020F0502020204030204" pitchFamily="34" charset="0"/>
                <a:ea typeface="Calibri" panose="020F0502020204030204" pitchFamily="34" charset="0"/>
                <a:cs typeface="Mangal" panose="02040503050203030202" pitchFamily="18" charset="0"/>
              </a:rPr>
              <a:t>: Oil refineries, power plants, and factories near the coast release pollutants into the air and water.</a:t>
            </a:r>
          </a:p>
          <a:p>
            <a:pPr marL="342900" marR="0" lvl="0" indent="-342900">
              <a:lnSpc>
                <a:spcPct val="115000"/>
              </a:lnSpc>
              <a:buFont typeface="Symbol" panose="05050102010706020507" pitchFamily="18" charset="2"/>
              <a:buChar char=""/>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Plastic Waste &amp; Marine Pollution</a:t>
            </a:r>
            <a:r>
              <a:rPr lang="en-US" sz="2400" b="1" kern="100" dirty="0">
                <a:effectLst/>
                <a:latin typeface="Calibri" panose="020F0502020204030204" pitchFamily="34" charset="0"/>
                <a:ea typeface="Calibri" panose="020F0502020204030204" pitchFamily="34" charset="0"/>
                <a:cs typeface="Mangal" panose="02040503050203030202" pitchFamily="18" charset="0"/>
              </a:rPr>
              <a:t>: India generates over 3.4 million </a:t>
            </a:r>
            <a:r>
              <a:rPr lang="en-US" sz="2400" b="1" kern="100" dirty="0" err="1">
                <a:effectLst/>
                <a:latin typeface="Calibri" panose="020F0502020204030204" pitchFamily="34" charset="0"/>
                <a:ea typeface="Calibri" panose="020F0502020204030204" pitchFamily="34" charset="0"/>
                <a:cs typeface="Mangal" panose="02040503050203030202" pitchFamily="18" charset="0"/>
              </a:rPr>
              <a:t>tonnes</a:t>
            </a:r>
            <a:r>
              <a:rPr lang="en-US" sz="2400" b="1" kern="100" dirty="0">
                <a:effectLst/>
                <a:latin typeface="Calibri" panose="020F0502020204030204" pitchFamily="34" charset="0"/>
                <a:ea typeface="Calibri" panose="020F0502020204030204" pitchFamily="34" charset="0"/>
                <a:cs typeface="Mangal" panose="02040503050203030202" pitchFamily="18" charset="0"/>
              </a:rPr>
              <a:t> of plastic waste annually, much of which ends up in the ocean.</a:t>
            </a:r>
          </a:p>
          <a:p>
            <a:pPr marL="342900" marR="0" lvl="0" indent="-342900">
              <a:lnSpc>
                <a:spcPct val="115000"/>
              </a:lnSpc>
              <a:spcAft>
                <a:spcPts val="800"/>
              </a:spcAft>
              <a:buFont typeface="Symbol" panose="05050102010706020507" pitchFamily="18" charset="2"/>
              <a:buChar char=""/>
            </a:pPr>
            <a:r>
              <a:rPr lang="en-US" sz="2400" b="1"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Deforestation of Mangroves</a:t>
            </a:r>
            <a:r>
              <a:rPr lang="en-US" sz="2400" b="1" kern="100" dirty="0">
                <a:effectLst/>
                <a:latin typeface="Calibri" panose="020F0502020204030204" pitchFamily="34" charset="0"/>
                <a:ea typeface="Calibri" panose="020F0502020204030204" pitchFamily="34" charset="0"/>
                <a:cs typeface="Mangal" panose="02040503050203030202" pitchFamily="18" charset="0"/>
              </a:rPr>
              <a:t>: Loss of mangrove forests (natural carbon sinks) increases carbon emissions and reduces coastal resilience.</a:t>
            </a:r>
          </a:p>
          <a:p>
            <a:endParaRPr lang="en-US" dirty="0"/>
          </a:p>
        </p:txBody>
      </p:sp>
    </p:spTree>
    <p:extLst>
      <p:ext uri="{BB962C8B-B14F-4D97-AF65-F5344CB8AC3E}">
        <p14:creationId xmlns:p14="http://schemas.microsoft.com/office/powerpoint/2010/main" val="239092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B6D54-DC10-E167-7E86-B9CD1291E308}"/>
              </a:ext>
            </a:extLst>
          </p:cNvPr>
          <p:cNvSpPr>
            <a:spLocks noGrp="1"/>
          </p:cNvSpPr>
          <p:nvPr>
            <p:ph type="title"/>
          </p:nvPr>
        </p:nvSpPr>
        <p:spPr>
          <a:solidFill>
            <a:srgbClr val="93E3FF"/>
          </a:solidFill>
        </p:spPr>
        <p:txBody>
          <a:bodyPr>
            <a:normAutofit fontScale="90000"/>
          </a:bodyPr>
          <a:lstStyle/>
          <a:p>
            <a:pPr algn="ctr"/>
            <a:r>
              <a:rPr lang="en-US" sz="4400" b="1" kern="100" dirty="0">
                <a:effectLst/>
                <a:latin typeface="Calibri" panose="020F0502020204030204" pitchFamily="34" charset="0"/>
                <a:ea typeface="Calibri" panose="020F0502020204030204" pitchFamily="34" charset="0"/>
                <a:cs typeface="Mangal" panose="02040503050203030202" pitchFamily="18" charset="0"/>
              </a:rPr>
              <a:t>Green Shipping &amp; Carbon Reduction Initiatives</a:t>
            </a:r>
            <a:br>
              <a:rPr lang="en-US" sz="44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sp>
        <p:nvSpPr>
          <p:cNvPr id="3" name="Content Placeholder 2">
            <a:extLst>
              <a:ext uri="{FF2B5EF4-FFF2-40B4-BE49-F238E27FC236}">
                <a16:creationId xmlns:a16="http://schemas.microsoft.com/office/drawing/2014/main" id="{747E698C-E994-7763-1944-FC91E8C8EB5B}"/>
              </a:ext>
            </a:extLst>
          </p:cNvPr>
          <p:cNvSpPr>
            <a:spLocks noGrp="1"/>
          </p:cNvSpPr>
          <p:nvPr>
            <p:ph idx="1"/>
          </p:nvPr>
        </p:nvSpPr>
        <p:spPr>
          <a:xfrm>
            <a:off x="838200" y="1982912"/>
            <a:ext cx="10515600" cy="4194051"/>
          </a:xfrm>
        </p:spPr>
        <p:txBody>
          <a:bodyPr>
            <a:normAutofit lnSpcReduction="10000"/>
          </a:bodyPr>
          <a:lstStyle/>
          <a:p>
            <a:pPr marL="0" marR="0">
              <a:lnSpc>
                <a:spcPct val="115000"/>
              </a:lnSpc>
              <a:spcAft>
                <a:spcPts val="800"/>
              </a:spcAft>
              <a:buNone/>
            </a:pPr>
            <a:r>
              <a:rPr lang="en-US" sz="1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1800" kern="100" dirty="0">
                <a:effectLst/>
                <a:latin typeface="Calibri" panose="020F0502020204030204" pitchFamily="34" charset="0"/>
                <a:ea typeface="Calibri" panose="020F0502020204030204" pitchFamily="34" charset="0"/>
                <a:cs typeface="Mangal" panose="02040503050203030202" pitchFamily="18" charset="0"/>
              </a:rPr>
              <a:t> </a:t>
            </a:r>
            <a:r>
              <a:rPr lang="en-US" sz="2400" b="1" kern="100" dirty="0">
                <a:effectLst/>
                <a:highlight>
                  <a:srgbClr val="00FF00"/>
                </a:highlight>
                <a:latin typeface="Calibri" panose="020F0502020204030204" pitchFamily="34" charset="0"/>
                <a:ea typeface="Calibri" panose="020F0502020204030204" pitchFamily="34" charset="0"/>
                <a:cs typeface="Mangal" panose="02040503050203030202" pitchFamily="18" charset="0"/>
              </a:rPr>
              <a:t>Maritime Vision 2030</a:t>
            </a:r>
            <a:r>
              <a:rPr lang="en-US" sz="2400" b="1" kern="100" dirty="0">
                <a:effectLst/>
                <a:latin typeface="Calibri" panose="020F0502020204030204" pitchFamily="34" charset="0"/>
                <a:ea typeface="Calibri" panose="020F0502020204030204" pitchFamily="34" charset="0"/>
                <a:cs typeface="Mangal" panose="02040503050203030202" pitchFamily="18" charset="0"/>
              </a:rPr>
              <a:t>: Targets LNG-powered and hydrogen-fueled ships, reducing carbon emissions.</a:t>
            </a:r>
          </a:p>
          <a:p>
            <a:pPr marL="0" marR="0">
              <a:lnSpc>
                <a:spcPct val="115000"/>
              </a:lnSpc>
              <a:spcAft>
                <a:spcPts val="800"/>
              </a:spcAft>
              <a:buNone/>
            </a:pPr>
            <a:r>
              <a:rPr lang="en-US" sz="24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2400" b="1" kern="100" dirty="0">
                <a:effectLst/>
                <a:latin typeface="Calibri" panose="020F0502020204030204" pitchFamily="34" charset="0"/>
                <a:ea typeface="Calibri" panose="020F0502020204030204" pitchFamily="34" charset="0"/>
                <a:cs typeface="Mangal" panose="02040503050203030202" pitchFamily="18" charset="0"/>
              </a:rPr>
              <a:t> </a:t>
            </a:r>
            <a:r>
              <a:rPr lang="en-US" sz="2400" b="1" kern="100" dirty="0">
                <a:effectLst/>
                <a:highlight>
                  <a:srgbClr val="00FF00"/>
                </a:highlight>
                <a:latin typeface="Calibri" panose="020F0502020204030204" pitchFamily="34" charset="0"/>
                <a:ea typeface="Calibri" panose="020F0502020204030204" pitchFamily="34" charset="0"/>
                <a:cs typeface="Mangal" panose="02040503050203030202" pitchFamily="18" charset="0"/>
              </a:rPr>
              <a:t>Green Port Policy</a:t>
            </a:r>
            <a:r>
              <a:rPr lang="en-US" sz="2400" b="1" kern="100" dirty="0">
                <a:effectLst/>
                <a:latin typeface="Calibri" panose="020F0502020204030204" pitchFamily="34" charset="0"/>
                <a:ea typeface="Calibri" panose="020F0502020204030204" pitchFamily="34" charset="0"/>
                <a:cs typeface="Mangal" panose="02040503050203030202" pitchFamily="18" charset="0"/>
              </a:rPr>
              <a:t>: Use of renewable energy (solar &amp; wind) in ports.</a:t>
            </a:r>
          </a:p>
          <a:p>
            <a:pPr marL="0" marR="0">
              <a:lnSpc>
                <a:spcPct val="115000"/>
              </a:lnSpc>
              <a:spcAft>
                <a:spcPts val="800"/>
              </a:spcAft>
              <a:buNone/>
            </a:pPr>
            <a:r>
              <a:rPr lang="en-US" sz="2400" b="1" kern="100" dirty="0">
                <a:effectLst/>
                <a:latin typeface="Calibri" panose="020F0502020204030204" pitchFamily="34" charset="0"/>
                <a:ea typeface="Calibri" panose="020F0502020204030204" pitchFamily="34" charset="0"/>
                <a:cs typeface="Mangal" panose="02040503050203030202" pitchFamily="18" charset="0"/>
              </a:rPr>
              <a:t>Implementation of shore power supply (cold ironing) to reduce ship emissions while </a:t>
            </a:r>
            <a:r>
              <a:rPr lang="en-US" sz="2400" b="1" kern="100" dirty="0" err="1">
                <a:effectLst/>
                <a:latin typeface="Calibri" panose="020F0502020204030204" pitchFamily="34" charset="0"/>
                <a:ea typeface="Calibri" panose="020F0502020204030204" pitchFamily="34" charset="0"/>
                <a:cs typeface="Mangal" panose="02040503050203030202" pitchFamily="18" charset="0"/>
              </a:rPr>
              <a:t>docked.Conversion</a:t>
            </a:r>
            <a:r>
              <a:rPr lang="en-US" sz="2400" b="1" kern="100" dirty="0">
                <a:effectLst/>
                <a:latin typeface="Calibri" panose="020F0502020204030204" pitchFamily="34" charset="0"/>
                <a:ea typeface="Calibri" panose="020F0502020204030204" pitchFamily="34" charset="0"/>
                <a:cs typeface="Mangal" panose="02040503050203030202" pitchFamily="18" charset="0"/>
              </a:rPr>
              <a:t> of diesel port equipment to electric/hybrid models.</a:t>
            </a:r>
          </a:p>
          <a:p>
            <a:pPr marL="0" marR="0">
              <a:lnSpc>
                <a:spcPct val="115000"/>
              </a:lnSpc>
              <a:spcAft>
                <a:spcPts val="800"/>
              </a:spcAft>
              <a:buNone/>
            </a:pPr>
            <a:r>
              <a:rPr lang="en-US" sz="24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2400" b="1" kern="100" dirty="0">
                <a:effectLst/>
                <a:latin typeface="Calibri" panose="020F0502020204030204" pitchFamily="34" charset="0"/>
                <a:ea typeface="Calibri" panose="020F0502020204030204" pitchFamily="34" charset="0"/>
                <a:cs typeface="Mangal" panose="02040503050203030202" pitchFamily="18" charset="0"/>
              </a:rPr>
              <a:t> </a:t>
            </a:r>
            <a:r>
              <a:rPr lang="en-US" sz="2400" b="1" kern="100" dirty="0">
                <a:effectLst/>
                <a:highlight>
                  <a:srgbClr val="00FF00"/>
                </a:highlight>
                <a:latin typeface="Calibri" panose="020F0502020204030204" pitchFamily="34" charset="0"/>
                <a:ea typeface="Calibri" panose="020F0502020204030204" pitchFamily="34" charset="0"/>
                <a:cs typeface="Mangal" panose="02040503050203030202" pitchFamily="18" charset="0"/>
              </a:rPr>
              <a:t>National Action Plan on Climate Change (NAPCC)</a:t>
            </a:r>
          </a:p>
          <a:p>
            <a:pPr marL="0" marR="0">
              <a:lnSpc>
                <a:spcPct val="115000"/>
              </a:lnSpc>
              <a:spcAft>
                <a:spcPts val="800"/>
              </a:spcAft>
              <a:buNone/>
            </a:pPr>
            <a:r>
              <a:rPr lang="en-US" sz="2400" b="1" kern="100" dirty="0">
                <a:effectLst/>
                <a:latin typeface="Calibri" panose="020F0502020204030204" pitchFamily="34" charset="0"/>
                <a:ea typeface="Calibri" panose="020F0502020204030204" pitchFamily="34" charset="0"/>
                <a:cs typeface="Mangal" panose="02040503050203030202" pitchFamily="18" charset="0"/>
              </a:rPr>
              <a:t>Includes National Adaptation Fund for Climate Change (NAFCC) to support marine and coastal sustainability projects.</a:t>
            </a:r>
          </a:p>
          <a:p>
            <a:endParaRPr lang="en-US" dirty="0"/>
          </a:p>
        </p:txBody>
      </p:sp>
    </p:spTree>
    <p:extLst>
      <p:ext uri="{BB962C8B-B14F-4D97-AF65-F5344CB8AC3E}">
        <p14:creationId xmlns:p14="http://schemas.microsoft.com/office/powerpoint/2010/main" val="3802746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E026-1944-6382-DE1F-C8B908970480}"/>
              </a:ext>
            </a:extLst>
          </p:cNvPr>
          <p:cNvSpPr>
            <a:spLocks noGrp="1"/>
          </p:cNvSpPr>
          <p:nvPr>
            <p:ph type="title"/>
          </p:nvPr>
        </p:nvSpPr>
        <p:spPr>
          <a:xfrm>
            <a:off x="838200" y="365126"/>
            <a:ext cx="10515600" cy="896408"/>
          </a:xfrm>
          <a:solidFill>
            <a:srgbClr val="93E3FF"/>
          </a:solidFill>
        </p:spPr>
        <p:txBody>
          <a:bodyPr>
            <a:normAutofit/>
          </a:bodyPr>
          <a:lstStyle/>
          <a:p>
            <a:pPr algn="ctr"/>
            <a:r>
              <a:rPr lang="en-US" sz="3600" b="1" i="0" dirty="0">
                <a:solidFill>
                  <a:srgbClr val="333333"/>
                </a:solidFill>
                <a:effectLst/>
                <a:latin typeface="Times New Roman" panose="02020603050405020304" pitchFamily="18" charset="0"/>
              </a:rPr>
              <a:t>Hon’ble Prime Minister Shri Modi ji VISION</a:t>
            </a:r>
            <a:endParaRPr lang="en-US" sz="3600" b="1" dirty="0"/>
          </a:p>
        </p:txBody>
      </p:sp>
      <p:sp>
        <p:nvSpPr>
          <p:cNvPr id="3" name="Content Placeholder 2">
            <a:extLst>
              <a:ext uri="{FF2B5EF4-FFF2-40B4-BE49-F238E27FC236}">
                <a16:creationId xmlns:a16="http://schemas.microsoft.com/office/drawing/2014/main" id="{BA0F3AE7-0203-9F67-0486-10540EE8E87B}"/>
              </a:ext>
            </a:extLst>
          </p:cNvPr>
          <p:cNvSpPr>
            <a:spLocks noGrp="1"/>
          </p:cNvSpPr>
          <p:nvPr>
            <p:ph idx="1"/>
          </p:nvPr>
        </p:nvSpPr>
        <p:spPr>
          <a:xfrm>
            <a:off x="457200" y="1455509"/>
            <a:ext cx="7803222" cy="4890861"/>
          </a:xfrm>
        </p:spPr>
        <p:txBody>
          <a:bodyPr/>
          <a:lstStyle/>
          <a:p>
            <a:r>
              <a:rPr lang="en-US" b="1" i="0" dirty="0">
                <a:solidFill>
                  <a:srgbClr val="333333"/>
                </a:solidFill>
                <a:effectLst/>
                <a:latin typeface="Times New Roman" panose="02020603050405020304" pitchFamily="18" charset="0"/>
              </a:rPr>
              <a:t>Under the visionary leadership of Hon’ble Prime Minister Shri Narendra Modi ji, we are not just adapting to change; we are driving it. </a:t>
            </a:r>
          </a:p>
          <a:p>
            <a:r>
              <a:rPr lang="en-US" b="1" i="0" dirty="0">
                <a:solidFill>
                  <a:srgbClr val="333333"/>
                </a:solidFill>
                <a:effectLst/>
                <a:latin typeface="Times New Roman" panose="02020603050405020304" pitchFamily="18" charset="0"/>
              </a:rPr>
              <a:t>Through initiatives like the </a:t>
            </a:r>
          </a:p>
          <a:p>
            <a:pPr>
              <a:buFont typeface="Wingdings" panose="05000000000000000000" pitchFamily="2" charset="2"/>
              <a:buChar char="v"/>
            </a:pPr>
            <a:r>
              <a:rPr lang="en-US" b="1" i="0" dirty="0">
                <a:solidFill>
                  <a:srgbClr val="333333"/>
                </a:solidFill>
                <a:effectLst/>
                <a:latin typeface="Times New Roman" panose="02020603050405020304" pitchFamily="18" charset="0"/>
              </a:rPr>
              <a:t>‘</a:t>
            </a:r>
            <a:r>
              <a:rPr lang="en-US" b="1" i="1" dirty="0">
                <a:solidFill>
                  <a:srgbClr val="333333"/>
                </a:solidFill>
                <a:effectLst/>
                <a:highlight>
                  <a:srgbClr val="00FF00"/>
                </a:highlight>
                <a:latin typeface="Times New Roman" panose="02020603050405020304" pitchFamily="18" charset="0"/>
              </a:rPr>
              <a:t>Harit Sagar Green Port Guidelines</a:t>
            </a:r>
            <a:r>
              <a:rPr lang="en-US" b="1" i="0" dirty="0">
                <a:solidFill>
                  <a:srgbClr val="333333"/>
                </a:solidFill>
                <a:effectLst/>
                <a:latin typeface="Times New Roman" panose="02020603050405020304" pitchFamily="18" charset="0"/>
              </a:rPr>
              <a:t>’</a:t>
            </a:r>
          </a:p>
          <a:p>
            <a:pPr>
              <a:buFont typeface="Wingdings" panose="05000000000000000000" pitchFamily="2" charset="2"/>
              <a:buChar char="v"/>
            </a:pPr>
            <a:r>
              <a:rPr lang="en-US" b="1" i="0" dirty="0">
                <a:solidFill>
                  <a:srgbClr val="333333"/>
                </a:solidFill>
                <a:effectLst/>
                <a:latin typeface="Times New Roman" panose="02020603050405020304" pitchFamily="18" charset="0"/>
              </a:rPr>
              <a:t>‘</a:t>
            </a:r>
            <a:r>
              <a:rPr lang="en-US" b="1" i="1" dirty="0">
                <a:solidFill>
                  <a:srgbClr val="333333"/>
                </a:solidFill>
                <a:effectLst/>
                <a:highlight>
                  <a:srgbClr val="00FF00"/>
                </a:highlight>
                <a:latin typeface="Times New Roman" panose="02020603050405020304" pitchFamily="18" charset="0"/>
              </a:rPr>
              <a:t>Green Tug Transition </a:t>
            </a:r>
            <a:r>
              <a:rPr lang="en-US" b="1" i="1" dirty="0" err="1">
                <a:solidFill>
                  <a:srgbClr val="333333"/>
                </a:solidFill>
                <a:effectLst/>
                <a:highlight>
                  <a:srgbClr val="00FF00"/>
                </a:highlight>
                <a:latin typeface="Times New Roman" panose="02020603050405020304" pitchFamily="18" charset="0"/>
              </a:rPr>
              <a:t>Programme</a:t>
            </a:r>
            <a:r>
              <a:rPr lang="en-US" b="1" i="0" dirty="0">
                <a:solidFill>
                  <a:srgbClr val="333333"/>
                </a:solidFill>
                <a:effectLst/>
                <a:latin typeface="Times New Roman" panose="02020603050405020304" pitchFamily="18" charset="0"/>
              </a:rPr>
              <a:t>’ </a:t>
            </a:r>
          </a:p>
          <a:p>
            <a:pPr>
              <a:buFont typeface="Wingdings" panose="05000000000000000000" pitchFamily="2" charset="2"/>
              <a:buChar char="v"/>
            </a:pPr>
            <a:r>
              <a:rPr lang="en-US" b="1" i="0" dirty="0">
                <a:solidFill>
                  <a:srgbClr val="333333"/>
                </a:solidFill>
                <a:effectLst/>
                <a:latin typeface="Times New Roman" panose="02020603050405020304" pitchFamily="18" charset="0"/>
              </a:rPr>
              <a:t>‘</a:t>
            </a:r>
            <a:r>
              <a:rPr lang="en-US" b="1" i="1" dirty="0">
                <a:solidFill>
                  <a:srgbClr val="333333"/>
                </a:solidFill>
                <a:effectLst/>
                <a:highlight>
                  <a:srgbClr val="00FF00"/>
                </a:highlight>
                <a:latin typeface="Times New Roman" panose="02020603050405020304" pitchFamily="18" charset="0"/>
              </a:rPr>
              <a:t>National Green Hydrogen Mission</a:t>
            </a:r>
            <a:r>
              <a:rPr lang="en-US" b="1" i="0" dirty="0">
                <a:solidFill>
                  <a:srgbClr val="333333"/>
                </a:solidFill>
                <a:effectLst/>
                <a:latin typeface="Times New Roman" panose="02020603050405020304" pitchFamily="18" charset="0"/>
              </a:rPr>
              <a:t>’, </a:t>
            </a:r>
          </a:p>
          <a:p>
            <a:pPr marL="0" indent="0">
              <a:buNone/>
            </a:pPr>
            <a:r>
              <a:rPr lang="en-US" b="1" i="0" dirty="0">
                <a:solidFill>
                  <a:srgbClr val="333333"/>
                </a:solidFill>
                <a:effectLst/>
                <a:latin typeface="Times New Roman" panose="02020603050405020304" pitchFamily="18" charset="0"/>
              </a:rPr>
              <a:t>we are transforming our ports and shipping industry into beacons of sustainability</a:t>
            </a:r>
            <a:endParaRPr lang="en-US" b="1" dirty="0"/>
          </a:p>
        </p:txBody>
      </p:sp>
      <p:pic>
        <p:nvPicPr>
          <p:cNvPr id="25602" name="Picture 2">
            <a:extLst>
              <a:ext uri="{FF2B5EF4-FFF2-40B4-BE49-F238E27FC236}">
                <a16:creationId xmlns:a16="http://schemas.microsoft.com/office/drawing/2014/main" id="{88E657E0-8A42-8E31-36BE-56F520F8A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0422" y="1328057"/>
            <a:ext cx="3474378" cy="501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646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A09C502-069C-2160-9837-CBA1F0559E5E}"/>
              </a:ext>
            </a:extLst>
          </p:cNvPr>
          <p:cNvPicPr>
            <a:picLocks noChangeAspect="1"/>
          </p:cNvPicPr>
          <p:nvPr/>
        </p:nvPicPr>
        <p:blipFill>
          <a:blip r:embed="rId2"/>
          <a:stretch>
            <a:fillRect/>
          </a:stretch>
        </p:blipFill>
        <p:spPr>
          <a:xfrm>
            <a:off x="838201" y="681037"/>
            <a:ext cx="9929116" cy="5894423"/>
          </a:xfrm>
          <a:prstGeom prst="rect">
            <a:avLst/>
          </a:prstGeom>
        </p:spPr>
      </p:pic>
    </p:spTree>
    <p:extLst>
      <p:ext uri="{BB962C8B-B14F-4D97-AF65-F5344CB8AC3E}">
        <p14:creationId xmlns:p14="http://schemas.microsoft.com/office/powerpoint/2010/main" val="578349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 name="Object 89"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0" y="7937"/>
            <a:ext cx="12192000" cy="923330"/>
          </a:xfrm>
          <a:prstGeom prst="rect">
            <a:avLst/>
          </a:prstGeom>
          <a:solidFill>
            <a:srgbClr val="0C08B8"/>
          </a:solidFill>
        </p:spPr>
        <p:txBody>
          <a:bodyPr wrap="square" rtlCol="0">
            <a:spAutoFit/>
          </a:bodyPr>
          <a:lstStyle/>
          <a:p>
            <a:pPr algn="ctr"/>
            <a:r>
              <a:rPr lang="en-US" sz="5400" b="1" dirty="0">
                <a:solidFill>
                  <a:srgbClr val="FFFFFF"/>
                </a:solidFill>
              </a:rPr>
              <a:t>Theme of National Maritime Day</a:t>
            </a:r>
            <a:endParaRPr lang="en-IN" sz="5400" b="1" dirty="0">
              <a:solidFill>
                <a:srgbClr val="FFFFFF"/>
              </a:solidFill>
            </a:endParaRPr>
          </a:p>
        </p:txBody>
      </p:sp>
      <p:sp>
        <p:nvSpPr>
          <p:cNvPr id="14" name="AutoShape 2" descr="Image result for solar power projects in port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AutoShape 4" descr="Image result for solar power projects in port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p:cNvSpPr txBox="1"/>
          <p:nvPr/>
        </p:nvSpPr>
        <p:spPr>
          <a:xfrm>
            <a:off x="10308032" y="6597353"/>
            <a:ext cx="359968" cy="276999"/>
          </a:xfrm>
          <a:prstGeom prst="rect">
            <a:avLst/>
          </a:prstGeom>
          <a:noFill/>
        </p:spPr>
        <p:txBody>
          <a:bodyPr wrap="square" rtlCol="0">
            <a:spAutoFit/>
          </a:bodyPr>
          <a:lstStyle/>
          <a:p>
            <a:pPr algn="ctr"/>
            <a:r>
              <a:rPr lang="en-US" sz="1200" dirty="0"/>
              <a:t>12</a:t>
            </a:r>
            <a:endParaRPr lang="en-IN" sz="1200" dirty="0"/>
          </a:p>
        </p:txBody>
      </p:sp>
      <p:pic>
        <p:nvPicPr>
          <p:cNvPr id="7" name="Picture 6">
            <a:extLst>
              <a:ext uri="{FF2B5EF4-FFF2-40B4-BE49-F238E27FC236}">
                <a16:creationId xmlns:a16="http://schemas.microsoft.com/office/drawing/2014/main" id="{EE1C0422-75B3-3FF3-056D-5542AAACC2B1}"/>
              </a:ext>
            </a:extLst>
          </p:cNvPr>
          <p:cNvPicPr>
            <a:picLocks noChangeAspect="1"/>
          </p:cNvPicPr>
          <p:nvPr/>
        </p:nvPicPr>
        <p:blipFill>
          <a:blip r:embed="rId5"/>
          <a:stretch>
            <a:fillRect/>
          </a:stretch>
        </p:blipFill>
        <p:spPr>
          <a:xfrm>
            <a:off x="0" y="931266"/>
            <a:ext cx="12192000" cy="5817921"/>
          </a:xfrm>
          <a:prstGeom prst="rect">
            <a:avLst/>
          </a:prstGeom>
        </p:spPr>
      </p:pic>
    </p:spTree>
    <p:extLst>
      <p:ext uri="{BB962C8B-B14F-4D97-AF65-F5344CB8AC3E}">
        <p14:creationId xmlns:p14="http://schemas.microsoft.com/office/powerpoint/2010/main" val="2880904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DC0D-5948-258E-3640-394A4C3ECF5C}"/>
              </a:ext>
            </a:extLst>
          </p:cNvPr>
          <p:cNvSpPr>
            <a:spLocks noGrp="1"/>
          </p:cNvSpPr>
          <p:nvPr>
            <p:ph type="title"/>
          </p:nvPr>
        </p:nvSpPr>
        <p:spPr/>
        <p:txBody>
          <a:bodyPr/>
          <a:lstStyle/>
          <a:p>
            <a:pPr algn="ctr"/>
            <a:r>
              <a:rPr lang="en-US" b="1" i="0" dirty="0">
                <a:solidFill>
                  <a:srgbClr val="001D35"/>
                </a:solidFill>
                <a:effectLst/>
                <a:latin typeface="Google Sans"/>
              </a:rPr>
              <a:t>The Green Tug Transition Program (GTTP) </a:t>
            </a:r>
            <a:endParaRPr lang="en-US" b="1" dirty="0"/>
          </a:p>
        </p:txBody>
      </p:sp>
      <p:sp>
        <p:nvSpPr>
          <p:cNvPr id="3" name="Content Placeholder 2">
            <a:extLst>
              <a:ext uri="{FF2B5EF4-FFF2-40B4-BE49-F238E27FC236}">
                <a16:creationId xmlns:a16="http://schemas.microsoft.com/office/drawing/2014/main" id="{A0478A91-F1C3-417E-F773-9B9D5B2C8CC9}"/>
              </a:ext>
            </a:extLst>
          </p:cNvPr>
          <p:cNvSpPr>
            <a:spLocks noGrp="1"/>
          </p:cNvSpPr>
          <p:nvPr>
            <p:ph idx="1"/>
          </p:nvPr>
        </p:nvSpPr>
        <p:spPr>
          <a:xfrm>
            <a:off x="838200" y="1825625"/>
            <a:ext cx="5132832" cy="4351338"/>
          </a:xfrm>
        </p:spPr>
        <p:txBody>
          <a:bodyPr>
            <a:normAutofit lnSpcReduction="10000"/>
          </a:bodyPr>
          <a:lstStyle/>
          <a:p>
            <a:pPr marL="0" indent="0">
              <a:buNone/>
            </a:pPr>
            <a:r>
              <a:rPr lang="en-US" b="0" i="0" dirty="0">
                <a:solidFill>
                  <a:srgbClr val="001D35"/>
                </a:solidFill>
                <a:effectLst/>
                <a:latin typeface="Google Sans"/>
              </a:rPr>
              <a:t>The Green Tug Transition Program (GTTP) </a:t>
            </a:r>
            <a:r>
              <a:rPr lang="en-US" dirty="0"/>
              <a:t>aims to replace India's conventional, diesel-powered harbor tugs with greener alternatives</a:t>
            </a:r>
            <a:r>
              <a:rPr lang="en-US" dirty="0">
                <a:solidFill>
                  <a:srgbClr val="001D35"/>
                </a:solidFill>
                <a:latin typeface="Google Sans"/>
              </a:rPr>
              <a:t>.</a:t>
            </a:r>
          </a:p>
          <a:p>
            <a:pPr marL="0" indent="0">
              <a:buNone/>
            </a:pPr>
            <a:r>
              <a:rPr lang="en-US" b="0" i="0" dirty="0">
                <a:solidFill>
                  <a:srgbClr val="545D7E"/>
                </a:solidFill>
                <a:effectLst/>
                <a:latin typeface="Google Sans"/>
              </a:rPr>
              <a:t>The GTTP seeks to transition India's harbor tug fleet to cleaner, more sustainable options, ultimately aiming to become a "Global Hub for Green Ship" building by 2030.</a:t>
            </a:r>
            <a:endParaRPr lang="en-US" dirty="0"/>
          </a:p>
        </p:txBody>
      </p:sp>
      <p:pic>
        <p:nvPicPr>
          <p:cNvPr id="7" name="Picture 6">
            <a:extLst>
              <a:ext uri="{FF2B5EF4-FFF2-40B4-BE49-F238E27FC236}">
                <a16:creationId xmlns:a16="http://schemas.microsoft.com/office/drawing/2014/main" id="{B1C052F1-DAC8-8D54-6D83-ACA429CFB962}"/>
              </a:ext>
            </a:extLst>
          </p:cNvPr>
          <p:cNvPicPr>
            <a:picLocks noChangeAspect="1"/>
          </p:cNvPicPr>
          <p:nvPr/>
        </p:nvPicPr>
        <p:blipFill>
          <a:blip r:embed="rId2"/>
          <a:stretch>
            <a:fillRect/>
          </a:stretch>
        </p:blipFill>
        <p:spPr>
          <a:xfrm>
            <a:off x="6365871" y="1690688"/>
            <a:ext cx="5092962" cy="4921503"/>
          </a:xfrm>
          <a:prstGeom prst="rect">
            <a:avLst/>
          </a:prstGeom>
        </p:spPr>
      </p:pic>
    </p:spTree>
    <p:extLst>
      <p:ext uri="{BB962C8B-B14F-4D97-AF65-F5344CB8AC3E}">
        <p14:creationId xmlns:p14="http://schemas.microsoft.com/office/powerpoint/2010/main" val="591873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8AA84-6D16-8BCE-37BE-EF3C96C8BBE4}"/>
              </a:ext>
            </a:extLst>
          </p:cNvPr>
          <p:cNvSpPr>
            <a:spLocks noGrp="1"/>
          </p:cNvSpPr>
          <p:nvPr>
            <p:ph type="title"/>
          </p:nvPr>
        </p:nvSpPr>
        <p:spPr>
          <a:xfrm>
            <a:off x="296883" y="365125"/>
            <a:ext cx="11720946" cy="1325563"/>
          </a:xfrm>
        </p:spPr>
        <p:txBody>
          <a:bodyPr/>
          <a:lstStyle/>
          <a:p>
            <a:pPr algn="ctr"/>
            <a:r>
              <a:rPr lang="en-US" b="1" i="0" dirty="0">
                <a:solidFill>
                  <a:srgbClr val="001D35"/>
                </a:solidFill>
                <a:effectLst/>
                <a:latin typeface="Google Sans"/>
              </a:rPr>
              <a:t>The National Green Hydrogen Mission (NGHM)</a:t>
            </a:r>
            <a:endParaRPr lang="en-US" b="1" dirty="0"/>
          </a:p>
        </p:txBody>
      </p:sp>
      <p:sp>
        <p:nvSpPr>
          <p:cNvPr id="3" name="Content Placeholder 2">
            <a:extLst>
              <a:ext uri="{FF2B5EF4-FFF2-40B4-BE49-F238E27FC236}">
                <a16:creationId xmlns:a16="http://schemas.microsoft.com/office/drawing/2014/main" id="{C0011CDB-628D-7D88-23CB-039FC03263A4}"/>
              </a:ext>
            </a:extLst>
          </p:cNvPr>
          <p:cNvSpPr>
            <a:spLocks noGrp="1"/>
          </p:cNvSpPr>
          <p:nvPr>
            <p:ph idx="1"/>
          </p:nvPr>
        </p:nvSpPr>
        <p:spPr>
          <a:xfrm>
            <a:off x="838200" y="1825625"/>
            <a:ext cx="6285614" cy="4351338"/>
          </a:xfrm>
        </p:spPr>
        <p:txBody>
          <a:bodyPr>
            <a:normAutofit/>
          </a:bodyPr>
          <a:lstStyle/>
          <a:p>
            <a:pPr marL="0" indent="0">
              <a:buNone/>
            </a:pPr>
            <a:r>
              <a:rPr lang="en-US" b="0" i="0" dirty="0">
                <a:solidFill>
                  <a:srgbClr val="001D35"/>
                </a:solidFill>
                <a:effectLst/>
                <a:latin typeface="Google Sans"/>
              </a:rPr>
              <a:t>The National Green Hydrogen Mission (NGHM) is </a:t>
            </a:r>
            <a:r>
              <a:rPr lang="en-US" dirty="0"/>
              <a:t>a program to make India a global leader in green hydrogen production, use, and export.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Google Sans"/>
              </a:rPr>
              <a:t>To reduce India's reliance on fossil fuels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Google Sans"/>
              </a:rPr>
              <a:t>To decarbonize the economy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Google Sans"/>
              </a:rPr>
              <a:t>To establish India as a leader in green hydrogen technology and markets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800" b="0" i="0" u="none" strike="noStrike" cap="none" normalizeH="0" baseline="0" dirty="0">
                <a:ln>
                  <a:noFill/>
                </a:ln>
                <a:solidFill>
                  <a:srgbClr val="001D35"/>
                </a:solidFill>
                <a:effectLst/>
                <a:latin typeface="Google Sans"/>
              </a:rPr>
              <a:t>To promote sustainable energy practices</a:t>
            </a:r>
          </a:p>
          <a:p>
            <a:pPr marL="0" indent="0">
              <a:buNone/>
            </a:pPr>
            <a:endParaRPr lang="en-US" dirty="0"/>
          </a:p>
        </p:txBody>
      </p:sp>
      <p:pic>
        <p:nvPicPr>
          <p:cNvPr id="26630" name="Picture 6" descr="What is the National Green Hydrogen Mission? - TheDailyGuardian">
            <a:extLst>
              <a:ext uri="{FF2B5EF4-FFF2-40B4-BE49-F238E27FC236}">
                <a16:creationId xmlns:a16="http://schemas.microsoft.com/office/drawing/2014/main" id="{4F6150C6-256B-4422-A38F-254456E5C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141" y="1551800"/>
            <a:ext cx="4686189" cy="462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36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3A29-8DB6-A600-FBCB-FF4F51ACEA5C}"/>
              </a:ext>
            </a:extLst>
          </p:cNvPr>
          <p:cNvSpPr>
            <a:spLocks noGrp="1"/>
          </p:cNvSpPr>
          <p:nvPr>
            <p:ph type="title"/>
          </p:nvPr>
        </p:nvSpPr>
        <p:spPr>
          <a:xfrm>
            <a:off x="1318160" y="475012"/>
            <a:ext cx="10636151" cy="413365"/>
          </a:xfrm>
        </p:spPr>
        <p:txBody>
          <a:bodyPr>
            <a:normAutofit fontScale="90000"/>
          </a:bodyPr>
          <a:lstStyle/>
          <a:p>
            <a:r>
              <a:rPr lang="en-US" sz="3100" b="1" kern="100" dirty="0">
                <a:effectLst/>
                <a:latin typeface="Calibri" panose="020F0502020204030204" pitchFamily="34" charset="0"/>
                <a:ea typeface="Calibri" panose="020F0502020204030204" pitchFamily="34" charset="0"/>
                <a:cs typeface="Mangal" panose="02040503050203030202" pitchFamily="18" charset="0"/>
              </a:rPr>
              <a:t>India’s Marine Renewable Energy &amp; Sustainable Blue Economy</a:t>
            </a:r>
            <a:br>
              <a:rPr lang="en-US" sz="4400" kern="100" dirty="0">
                <a:effectLst/>
                <a:latin typeface="Calibri" panose="020F0502020204030204" pitchFamily="34" charset="0"/>
                <a:ea typeface="Calibri" panose="020F0502020204030204" pitchFamily="34" charset="0"/>
                <a:cs typeface="Mangal" panose="02040503050203030202" pitchFamily="18" charset="0"/>
              </a:rPr>
            </a:br>
            <a:endParaRPr lang="en-US" dirty="0"/>
          </a:p>
        </p:txBody>
      </p:sp>
      <p:pic>
        <p:nvPicPr>
          <p:cNvPr id="5" name="Content Placeholder 4">
            <a:extLst>
              <a:ext uri="{FF2B5EF4-FFF2-40B4-BE49-F238E27FC236}">
                <a16:creationId xmlns:a16="http://schemas.microsoft.com/office/drawing/2014/main" id="{D6509E7E-2A6A-3B6A-2FD7-CC1B328BC7AE}"/>
              </a:ext>
            </a:extLst>
          </p:cNvPr>
          <p:cNvPicPr>
            <a:picLocks noGrp="1" noChangeAspect="1"/>
          </p:cNvPicPr>
          <p:nvPr>
            <p:ph idx="1"/>
          </p:nvPr>
        </p:nvPicPr>
        <p:blipFill>
          <a:blip r:embed="rId2"/>
          <a:stretch>
            <a:fillRect/>
          </a:stretch>
        </p:blipFill>
        <p:spPr>
          <a:xfrm>
            <a:off x="288581" y="751114"/>
            <a:ext cx="4349974" cy="6043969"/>
          </a:xfrm>
        </p:spPr>
      </p:pic>
      <p:sp>
        <p:nvSpPr>
          <p:cNvPr id="7" name="TextBox 6">
            <a:extLst>
              <a:ext uri="{FF2B5EF4-FFF2-40B4-BE49-F238E27FC236}">
                <a16:creationId xmlns:a16="http://schemas.microsoft.com/office/drawing/2014/main" id="{3B085C54-C38D-A3CB-D249-3441AF1023EF}"/>
              </a:ext>
            </a:extLst>
          </p:cNvPr>
          <p:cNvSpPr txBox="1"/>
          <p:nvPr/>
        </p:nvSpPr>
        <p:spPr>
          <a:xfrm>
            <a:off x="4948876" y="888378"/>
            <a:ext cx="7005436" cy="5744906"/>
          </a:xfrm>
          <a:prstGeom prst="rect">
            <a:avLst/>
          </a:prstGeom>
          <a:noFill/>
        </p:spPr>
        <p:txBody>
          <a:bodyPr wrap="square">
            <a:spAutoFit/>
          </a:bodyPr>
          <a:lstStyle/>
          <a:p>
            <a:pPr marL="0" marR="0">
              <a:lnSpc>
                <a:spcPct val="115000"/>
              </a:lnSpc>
              <a:spcAft>
                <a:spcPts val="800"/>
              </a:spcAft>
              <a:buNone/>
            </a:pPr>
            <a:r>
              <a:rPr lang="en-US" sz="2000" kern="100" dirty="0">
                <a:effectLst/>
                <a:latin typeface="Calibri" panose="020F0502020204030204" pitchFamily="34" charset="0"/>
                <a:ea typeface="Calibri" panose="020F0502020204030204" pitchFamily="34" charset="0"/>
                <a:cs typeface="Mangal" panose="02040503050203030202" pitchFamily="18" charset="0"/>
              </a:rPr>
              <a:t>India is investing in renewable energy from the ocean to reduce dependency on fossil fuels:</a:t>
            </a:r>
          </a:p>
          <a:p>
            <a:pPr marL="0" marR="0">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Mangal" panose="02040503050203030202" pitchFamily="18" charset="0"/>
              </a:rPr>
              <a:t>A. Offshore Wind &amp; Wave Energy</a:t>
            </a:r>
          </a:p>
          <a:p>
            <a:pPr marL="0" marR="0">
              <a:lnSpc>
                <a:spcPct val="115000"/>
              </a:lnSpc>
              <a:spcAft>
                <a:spcPts val="800"/>
              </a:spcAft>
              <a:buNone/>
            </a:pPr>
            <a:r>
              <a:rPr lang="en-US" sz="2000" kern="100" dirty="0">
                <a:effectLst/>
                <a:latin typeface="Calibri" panose="020F0502020204030204" pitchFamily="34" charset="0"/>
                <a:ea typeface="Calibri" panose="020F0502020204030204" pitchFamily="34" charset="0"/>
                <a:cs typeface="Mangal" panose="02040503050203030202" pitchFamily="18" charset="0"/>
              </a:rPr>
              <a:t>India has set a target of 30 GW of offshore wind power by 2030 in Gujarat &amp; Tamil Nadu.</a:t>
            </a:r>
          </a:p>
          <a:p>
            <a:pPr marL="0" marR="0">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Mangal" panose="02040503050203030202" pitchFamily="18" charset="0"/>
              </a:rPr>
              <a:t>B. Ocean-Based Carbon Sequestration (Blue Carbon Initiatives)</a:t>
            </a:r>
          </a:p>
          <a:p>
            <a:pPr marL="0" marR="0">
              <a:lnSpc>
                <a:spcPct val="115000"/>
              </a:lnSpc>
              <a:spcAft>
                <a:spcPts val="800"/>
              </a:spcAft>
              <a:buNone/>
            </a:pPr>
            <a:r>
              <a:rPr lang="en-US" sz="2000" kern="100" dirty="0">
                <a:effectLst/>
                <a:latin typeface="Calibri" panose="020F0502020204030204" pitchFamily="34" charset="0"/>
                <a:ea typeface="Calibri" panose="020F0502020204030204" pitchFamily="34" charset="0"/>
                <a:cs typeface="Mangal" panose="02040503050203030202" pitchFamily="18" charset="0"/>
              </a:rPr>
              <a:t>Mangrove Restoration Projects in Sundarbans, Maharashtra, and Andaman &amp; Nicobar Islands.</a:t>
            </a:r>
          </a:p>
          <a:p>
            <a:pPr marL="0" marR="0">
              <a:lnSpc>
                <a:spcPct val="115000"/>
              </a:lnSpc>
              <a:spcAft>
                <a:spcPts val="800"/>
              </a:spcAft>
              <a:buNone/>
            </a:pPr>
            <a:r>
              <a:rPr lang="en-US" sz="2000" kern="100" dirty="0">
                <a:effectLst/>
                <a:latin typeface="Calibri" panose="020F0502020204030204" pitchFamily="34" charset="0"/>
                <a:ea typeface="Calibri" panose="020F0502020204030204" pitchFamily="34" charset="0"/>
                <a:cs typeface="Mangal" panose="02040503050203030202" pitchFamily="18" charset="0"/>
              </a:rPr>
              <a:t>Seaweed Farming for biofuels, carbon sequestration, and reducing ocean acidification.</a:t>
            </a:r>
          </a:p>
          <a:p>
            <a:pPr marL="0" marR="0">
              <a:lnSpc>
                <a:spcPct val="115000"/>
              </a:lnSpc>
              <a:spcAft>
                <a:spcPts val="800"/>
              </a:spcAft>
              <a:buNone/>
            </a:pPr>
            <a:r>
              <a:rPr lang="en-US" sz="2000" b="1" kern="100" dirty="0">
                <a:effectLst/>
                <a:latin typeface="Calibri" panose="020F0502020204030204" pitchFamily="34" charset="0"/>
                <a:ea typeface="Calibri" panose="020F0502020204030204" pitchFamily="34" charset="0"/>
                <a:cs typeface="Mangal" panose="02040503050203030202" pitchFamily="18" charset="0"/>
              </a:rPr>
              <a:t>C. Sustainable Fisheries &amp; Marine Tourism</a:t>
            </a:r>
          </a:p>
          <a:p>
            <a:pPr marL="0" marR="0">
              <a:lnSpc>
                <a:spcPct val="115000"/>
              </a:lnSpc>
              <a:spcAft>
                <a:spcPts val="800"/>
              </a:spcAft>
              <a:buNone/>
            </a:pPr>
            <a:r>
              <a:rPr lang="en-US" sz="2000" kern="100" dirty="0">
                <a:effectLst/>
                <a:latin typeface="Calibri" panose="020F0502020204030204" pitchFamily="34" charset="0"/>
                <a:ea typeface="Calibri" panose="020F0502020204030204" pitchFamily="34" charset="0"/>
                <a:cs typeface="Mangal" panose="02040503050203030202" pitchFamily="18" charset="0"/>
              </a:rPr>
              <a:t>Expansion of Marine Protected Areas (MPAs) to safeguard coral reefs and marine </a:t>
            </a:r>
            <a:r>
              <a:rPr lang="en-US" sz="2000" kern="100" dirty="0" err="1">
                <a:effectLst/>
                <a:latin typeface="Calibri" panose="020F0502020204030204" pitchFamily="34" charset="0"/>
                <a:ea typeface="Calibri" panose="020F0502020204030204" pitchFamily="34" charset="0"/>
                <a:cs typeface="Mangal" panose="02040503050203030202" pitchFamily="18" charset="0"/>
              </a:rPr>
              <a:t>species.Eco</a:t>
            </a:r>
            <a:r>
              <a:rPr lang="en-US" sz="2000" kern="100" dirty="0">
                <a:effectLst/>
                <a:latin typeface="Calibri" panose="020F0502020204030204" pitchFamily="34" charset="0"/>
                <a:ea typeface="Calibri" panose="020F0502020204030204" pitchFamily="34" charset="0"/>
                <a:cs typeface="Mangal" panose="02040503050203030202" pitchFamily="18" charset="0"/>
              </a:rPr>
              <a:t>-friendly tourism policies to preserve marine biodiversity while boosting the economy.</a:t>
            </a:r>
          </a:p>
        </p:txBody>
      </p:sp>
    </p:spTree>
    <p:extLst>
      <p:ext uri="{BB962C8B-B14F-4D97-AF65-F5344CB8AC3E}">
        <p14:creationId xmlns:p14="http://schemas.microsoft.com/office/powerpoint/2010/main" val="3701728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1CBCD-BDD9-9C61-B212-E89420D102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238E295-55A7-FE9D-5BD4-37EC897E90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85" y="261257"/>
            <a:ext cx="11930743" cy="6520543"/>
          </a:xfrm>
        </p:spPr>
      </p:pic>
    </p:spTree>
    <p:extLst>
      <p:ext uri="{BB962C8B-B14F-4D97-AF65-F5344CB8AC3E}">
        <p14:creationId xmlns:p14="http://schemas.microsoft.com/office/powerpoint/2010/main" val="1584881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36C7-69BF-E6BD-7CAE-E07B6C90A7D4}"/>
              </a:ext>
            </a:extLst>
          </p:cNvPr>
          <p:cNvSpPr>
            <a:spLocks noGrp="1"/>
          </p:cNvSpPr>
          <p:nvPr>
            <p:ph type="title"/>
          </p:nvPr>
        </p:nvSpPr>
        <p:spPr>
          <a:xfrm>
            <a:off x="672029" y="174396"/>
            <a:ext cx="11292289" cy="2187575"/>
          </a:xfrm>
          <a:solidFill>
            <a:srgbClr val="93E3FF"/>
          </a:solidFill>
        </p:spPr>
        <p:txBody>
          <a:bodyPr>
            <a:noAutofit/>
          </a:bodyPr>
          <a:lstStyle/>
          <a:p>
            <a:pPr algn="ctr"/>
            <a:r>
              <a:rPr lang="en-US" sz="3600" b="1" dirty="0"/>
              <a:t>Blue economy for India means a number of economic opportunities related to ocean and marine ecosystems, playing an important role in generating and sustaining livelihoods</a:t>
            </a:r>
          </a:p>
        </p:txBody>
      </p:sp>
      <p:pic>
        <p:nvPicPr>
          <p:cNvPr id="5" name="Content Placeholder 4">
            <a:extLst>
              <a:ext uri="{FF2B5EF4-FFF2-40B4-BE49-F238E27FC236}">
                <a16:creationId xmlns:a16="http://schemas.microsoft.com/office/drawing/2014/main" id="{AA2BD098-CB52-EA0A-02F2-AD097C20E270}"/>
              </a:ext>
            </a:extLst>
          </p:cNvPr>
          <p:cNvPicPr>
            <a:picLocks noGrp="1" noChangeAspect="1"/>
          </p:cNvPicPr>
          <p:nvPr>
            <p:ph idx="1"/>
          </p:nvPr>
        </p:nvPicPr>
        <p:blipFill>
          <a:blip r:embed="rId2"/>
          <a:stretch>
            <a:fillRect/>
          </a:stretch>
        </p:blipFill>
        <p:spPr>
          <a:xfrm>
            <a:off x="1008668" y="2552700"/>
            <a:ext cx="10955650" cy="4130904"/>
          </a:xfrm>
        </p:spPr>
      </p:pic>
    </p:spTree>
    <p:extLst>
      <p:ext uri="{BB962C8B-B14F-4D97-AF65-F5344CB8AC3E}">
        <p14:creationId xmlns:p14="http://schemas.microsoft.com/office/powerpoint/2010/main" val="4039284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5EF7-205B-2C6B-70F1-647FC8588815}"/>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AEA48AFA-06A5-1BF2-B8E5-FD1F2A11A8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48" y="159026"/>
            <a:ext cx="11224591" cy="6533322"/>
          </a:xfrm>
        </p:spPr>
      </p:pic>
    </p:spTree>
    <p:extLst>
      <p:ext uri="{BB962C8B-B14F-4D97-AF65-F5344CB8AC3E}">
        <p14:creationId xmlns:p14="http://schemas.microsoft.com/office/powerpoint/2010/main" val="2750421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A8B4-42A0-4AD3-BADE-27968393F810}"/>
              </a:ext>
            </a:extLst>
          </p:cNvPr>
          <p:cNvSpPr>
            <a:spLocks noGrp="1"/>
          </p:cNvSpPr>
          <p:nvPr>
            <p:ph type="title"/>
          </p:nvPr>
        </p:nvSpPr>
        <p:spPr>
          <a:solidFill>
            <a:srgbClr val="93E3FF"/>
          </a:solidFill>
        </p:spPr>
        <p:txBody>
          <a:bodyPr>
            <a:normAutofit/>
          </a:bodyPr>
          <a:lstStyle/>
          <a:p>
            <a:pPr algn="ctr"/>
            <a:r>
              <a:rPr lang="en-US" sz="3600" b="1" kern="100" dirty="0">
                <a:effectLst/>
                <a:latin typeface="Calibri" panose="020F0502020204030204" pitchFamily="34" charset="0"/>
                <a:ea typeface="Calibri" panose="020F0502020204030204" pitchFamily="34" charset="0"/>
                <a:cs typeface="Mangal" panose="02040503050203030202" pitchFamily="18" charset="0"/>
              </a:rPr>
              <a:t>Marine Biodiversity Conservation &amp; Ecosystem Protection</a:t>
            </a:r>
            <a:endParaRPr lang="en-US" dirty="0"/>
          </a:p>
        </p:txBody>
      </p:sp>
      <p:sp>
        <p:nvSpPr>
          <p:cNvPr id="7" name="TextBox 6">
            <a:extLst>
              <a:ext uri="{FF2B5EF4-FFF2-40B4-BE49-F238E27FC236}">
                <a16:creationId xmlns:a16="http://schemas.microsoft.com/office/drawing/2014/main" id="{7757754E-C150-C6AE-5759-A672CEC9CD74}"/>
              </a:ext>
            </a:extLst>
          </p:cNvPr>
          <p:cNvSpPr txBox="1"/>
          <p:nvPr/>
        </p:nvSpPr>
        <p:spPr>
          <a:xfrm>
            <a:off x="508000" y="1856134"/>
            <a:ext cx="11486078" cy="4228465"/>
          </a:xfrm>
          <a:prstGeom prst="rect">
            <a:avLst/>
          </a:prstGeom>
          <a:noFill/>
        </p:spPr>
        <p:txBody>
          <a:bodyPr wrap="square">
            <a:spAutoFit/>
          </a:bodyPr>
          <a:lstStyle/>
          <a:p>
            <a:pPr>
              <a:lnSpc>
                <a:spcPct val="115000"/>
              </a:lnSpc>
              <a:spcAft>
                <a:spcPts val="800"/>
              </a:spcAft>
            </a:pPr>
            <a:r>
              <a:rPr lang="en-US" sz="28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2800" kern="100" dirty="0">
                <a:effectLst/>
                <a:latin typeface="Calibri" panose="020F0502020204030204" pitchFamily="34" charset="0"/>
                <a:ea typeface="Calibri" panose="020F0502020204030204" pitchFamily="34" charset="0"/>
                <a:cs typeface="Mangal" panose="02040503050203030202" pitchFamily="18" charset="0"/>
              </a:rPr>
              <a:t> </a:t>
            </a:r>
            <a:r>
              <a:rPr lang="en-US" sz="3200" b="1" kern="100" dirty="0">
                <a:highlight>
                  <a:srgbClr val="93E3FF"/>
                </a:highlight>
                <a:latin typeface="Calibri" panose="020F0502020204030204" pitchFamily="34" charset="0"/>
                <a:ea typeface="Calibri" panose="020F0502020204030204" pitchFamily="34" charset="0"/>
                <a:cs typeface="Mangal" panose="02040503050203030202" pitchFamily="18" charset="0"/>
              </a:rPr>
              <a:t>Blue Flag Certification b</a:t>
            </a:r>
            <a:r>
              <a:rPr lang="en-US" sz="3200"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eaches</a:t>
            </a:r>
            <a:r>
              <a:rPr lang="en-US" sz="3200" b="1" kern="100" dirty="0">
                <a:effectLst/>
                <a:latin typeface="Calibri" panose="020F0502020204030204" pitchFamily="34" charset="0"/>
                <a:ea typeface="Calibri" panose="020F0502020204030204" pitchFamily="34" charset="0"/>
                <a:cs typeface="Mangal" panose="02040503050203030202" pitchFamily="18" charset="0"/>
              </a:rPr>
              <a:t>: India has 12 Blue Flag-certified eco-friendly beaches, promoting sustainable coastal tourism.</a:t>
            </a:r>
          </a:p>
          <a:p>
            <a:pPr marL="0" marR="0">
              <a:lnSpc>
                <a:spcPct val="115000"/>
              </a:lnSpc>
              <a:spcAft>
                <a:spcPts val="800"/>
              </a:spcAft>
              <a:buNone/>
            </a:pPr>
            <a:r>
              <a:rPr lang="en-US" sz="32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3200" b="1" kern="100" dirty="0">
                <a:effectLst/>
                <a:latin typeface="Calibri" panose="020F0502020204030204" pitchFamily="34" charset="0"/>
                <a:ea typeface="Calibri" panose="020F0502020204030204" pitchFamily="34" charset="0"/>
                <a:cs typeface="Mangal" panose="02040503050203030202" pitchFamily="18" charset="0"/>
              </a:rPr>
              <a:t> </a:t>
            </a:r>
            <a:r>
              <a:rPr lang="en-US" sz="3200"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Deep Ocean Mission (DOM): </a:t>
            </a:r>
            <a:r>
              <a:rPr lang="en-US" sz="3200" b="1" kern="100" dirty="0">
                <a:effectLst/>
                <a:latin typeface="Calibri" panose="020F0502020204030204" pitchFamily="34" charset="0"/>
                <a:ea typeface="Calibri" panose="020F0502020204030204" pitchFamily="34" charset="0"/>
                <a:cs typeface="Mangal" panose="02040503050203030202" pitchFamily="18" charset="0"/>
              </a:rPr>
              <a:t>Focuses on marine biodiversity studies, coral reef restoration, and sustainable deep-sea mining.</a:t>
            </a:r>
          </a:p>
          <a:p>
            <a:pPr marL="0" marR="0">
              <a:lnSpc>
                <a:spcPct val="115000"/>
              </a:lnSpc>
              <a:spcAft>
                <a:spcPts val="800"/>
              </a:spcAft>
            </a:pPr>
            <a:r>
              <a:rPr lang="en-US" sz="3200"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sz="3200" b="1" kern="100" dirty="0">
                <a:effectLst/>
                <a:latin typeface="Calibri" panose="020F0502020204030204" pitchFamily="34" charset="0"/>
                <a:ea typeface="Calibri" panose="020F0502020204030204" pitchFamily="34" charset="0"/>
                <a:cs typeface="Mangal" panose="02040503050203030202" pitchFamily="18" charset="0"/>
              </a:rPr>
              <a:t> </a:t>
            </a:r>
            <a:r>
              <a:rPr lang="en-US" sz="3200"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National Biodiversity Action Plan (NBAP): </a:t>
            </a:r>
            <a:r>
              <a:rPr lang="en-US" sz="3200" b="1" kern="100" dirty="0">
                <a:effectLst/>
                <a:latin typeface="Calibri" panose="020F0502020204030204" pitchFamily="34" charset="0"/>
                <a:ea typeface="Calibri" panose="020F0502020204030204" pitchFamily="34" charset="0"/>
                <a:cs typeface="Mangal" panose="02040503050203030202" pitchFamily="18" charset="0"/>
              </a:rPr>
              <a:t>Protects marine life and habitats through fishing bans, protected marine areas, and ecosystem restoration.</a:t>
            </a:r>
          </a:p>
        </p:txBody>
      </p:sp>
    </p:spTree>
    <p:extLst>
      <p:ext uri="{BB962C8B-B14F-4D97-AF65-F5344CB8AC3E}">
        <p14:creationId xmlns:p14="http://schemas.microsoft.com/office/powerpoint/2010/main" val="277762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7398B-0B9F-09B5-1C49-551449CF7E6E}"/>
              </a:ext>
            </a:extLst>
          </p:cNvPr>
          <p:cNvSpPr>
            <a:spLocks noGrp="1"/>
          </p:cNvSpPr>
          <p:nvPr>
            <p:ph type="title"/>
          </p:nvPr>
        </p:nvSpPr>
        <p:spPr>
          <a:solidFill>
            <a:srgbClr val="93E3FF"/>
          </a:solidFill>
        </p:spPr>
        <p:txBody>
          <a:bodyPr>
            <a:normAutofit/>
          </a:bodyPr>
          <a:lstStyle/>
          <a:p>
            <a:pPr algn="ctr"/>
            <a:r>
              <a:rPr lang="en-US" sz="3200" b="1" kern="100" dirty="0">
                <a:effectLst/>
                <a:latin typeface="Calibri" panose="020F0502020204030204" pitchFamily="34" charset="0"/>
                <a:ea typeface="Calibri" panose="020F0502020204030204" pitchFamily="34" charset="0"/>
                <a:cs typeface="Mangal" panose="02040503050203030202" pitchFamily="18" charset="0"/>
              </a:rPr>
              <a:t>Waste Management &amp; Marine Pollution Control</a:t>
            </a:r>
            <a:br>
              <a:rPr lang="en-US" sz="3200" kern="100" dirty="0">
                <a:effectLst/>
                <a:latin typeface="Calibri" panose="020F0502020204030204" pitchFamily="34" charset="0"/>
                <a:ea typeface="Calibri" panose="020F0502020204030204" pitchFamily="34" charset="0"/>
                <a:cs typeface="Mangal" panose="02040503050203030202" pitchFamily="18" charset="0"/>
              </a:rPr>
            </a:br>
            <a:endParaRPr lang="en-US" sz="3200" dirty="0"/>
          </a:p>
        </p:txBody>
      </p:sp>
      <p:sp>
        <p:nvSpPr>
          <p:cNvPr id="3" name="Content Placeholder 2">
            <a:extLst>
              <a:ext uri="{FF2B5EF4-FFF2-40B4-BE49-F238E27FC236}">
                <a16:creationId xmlns:a16="http://schemas.microsoft.com/office/drawing/2014/main" id="{3749E65C-301B-3361-3C35-550701BE7A6C}"/>
              </a:ext>
            </a:extLst>
          </p:cNvPr>
          <p:cNvSpPr>
            <a:spLocks noGrp="1"/>
          </p:cNvSpPr>
          <p:nvPr>
            <p:ph idx="1"/>
          </p:nvPr>
        </p:nvSpPr>
        <p:spPr>
          <a:xfrm>
            <a:off x="83127" y="1825625"/>
            <a:ext cx="11946577" cy="4351338"/>
          </a:xfrm>
        </p:spPr>
        <p:txBody>
          <a:bodyPr>
            <a:normAutofit lnSpcReduction="10000"/>
          </a:bodyPr>
          <a:lstStyle/>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a:t>
            </a:r>
            <a:r>
              <a:rPr lang="en-US"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India’s Single-Use Plastic Ban (2022):</a:t>
            </a:r>
          </a:p>
          <a:p>
            <a:pPr marL="0" marR="0">
              <a:lnSpc>
                <a:spcPct val="115000"/>
              </a:lnSpc>
              <a:spcAft>
                <a:spcPts val="800"/>
              </a:spcAft>
              <a:buNone/>
            </a:pPr>
            <a:r>
              <a:rPr lang="en-US" b="1" kern="100" dirty="0">
                <a:effectLst/>
                <a:latin typeface="Calibri" panose="020F0502020204030204" pitchFamily="34" charset="0"/>
                <a:ea typeface="Calibri" panose="020F0502020204030204" pitchFamily="34" charset="0"/>
                <a:cs typeface="Mangal" panose="02040503050203030202" pitchFamily="18" charset="0"/>
              </a:rPr>
              <a:t>Phased ban on plastic straws, cutlery, and polythene bags.</a:t>
            </a:r>
          </a:p>
          <a:p>
            <a:pPr marL="0" marR="0">
              <a:lnSpc>
                <a:spcPct val="115000"/>
              </a:lnSpc>
              <a:spcAft>
                <a:spcPts val="800"/>
              </a:spcAft>
              <a:buNone/>
            </a:pPr>
            <a:r>
              <a:rPr lang="en-US" b="1" kern="100" dirty="0">
                <a:effectLst/>
                <a:latin typeface="Calibri" panose="020F0502020204030204" pitchFamily="34" charset="0"/>
                <a:ea typeface="Calibri" panose="020F0502020204030204" pitchFamily="34" charset="0"/>
                <a:cs typeface="Mangal" panose="02040503050203030202" pitchFamily="18" charset="0"/>
              </a:rPr>
              <a:t>Promotion of biodegradable packaging &amp; recycling initiatives.</a:t>
            </a:r>
          </a:p>
          <a:p>
            <a:pPr marL="0" marR="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a:t>
            </a:r>
            <a:r>
              <a:rPr lang="en-US"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National Oil Spill Disaster Contingency Plan (NOS-DCP): </a:t>
            </a:r>
            <a:r>
              <a:rPr lang="en-US" b="1" kern="100" dirty="0">
                <a:effectLst/>
                <a:latin typeface="Calibri" panose="020F0502020204030204" pitchFamily="34" charset="0"/>
                <a:ea typeface="Calibri" panose="020F0502020204030204" pitchFamily="34" charset="0"/>
                <a:cs typeface="Mangal" panose="02040503050203030202" pitchFamily="18" charset="0"/>
              </a:rPr>
              <a:t>Ensures rapid response to oil spills to protect marine life and coastal economies.</a:t>
            </a:r>
          </a:p>
          <a:p>
            <a:pPr marL="0" marR="0" indent="0">
              <a:lnSpc>
                <a:spcPct val="115000"/>
              </a:lnSpc>
              <a:spcAft>
                <a:spcPts val="800"/>
              </a:spcAft>
              <a:buNone/>
            </a:pPr>
            <a:r>
              <a:rPr lang="en-US" b="1"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US" b="1" kern="100" dirty="0">
                <a:effectLst/>
                <a:latin typeface="Calibri" panose="020F0502020204030204" pitchFamily="34" charset="0"/>
                <a:ea typeface="Calibri" panose="020F0502020204030204" pitchFamily="34" charset="0"/>
                <a:cs typeface="Mangal" panose="02040503050203030202" pitchFamily="18" charset="0"/>
              </a:rPr>
              <a:t> </a:t>
            </a:r>
            <a:r>
              <a:rPr lang="en-US" b="1" kern="100" dirty="0">
                <a:effectLst/>
                <a:highlight>
                  <a:srgbClr val="93E3FF"/>
                </a:highlight>
                <a:latin typeface="Calibri" panose="020F0502020204030204" pitchFamily="34" charset="0"/>
                <a:ea typeface="Calibri" panose="020F0502020204030204" pitchFamily="34" charset="0"/>
                <a:cs typeface="Mangal" panose="02040503050203030202" pitchFamily="18" charset="0"/>
              </a:rPr>
              <a:t>Waste-to-Wealth Programs</a:t>
            </a:r>
            <a:r>
              <a:rPr lang="en-US" b="1" kern="100" dirty="0">
                <a:effectLst/>
                <a:latin typeface="Calibri" panose="020F0502020204030204" pitchFamily="34" charset="0"/>
                <a:ea typeface="Calibri" panose="020F0502020204030204" pitchFamily="34" charset="0"/>
                <a:cs typeface="Mangal" panose="02040503050203030202" pitchFamily="18" charset="0"/>
              </a:rPr>
              <a:t>: Encourages circular economy models in ports and coastal industries to recycle waste.</a:t>
            </a:r>
          </a:p>
          <a:p>
            <a:pPr marL="0" indent="0">
              <a:buNone/>
            </a:pPr>
            <a:endParaRPr lang="en-US" dirty="0"/>
          </a:p>
        </p:txBody>
      </p:sp>
    </p:spTree>
    <p:extLst>
      <p:ext uri="{BB962C8B-B14F-4D97-AF65-F5344CB8AC3E}">
        <p14:creationId xmlns:p14="http://schemas.microsoft.com/office/powerpoint/2010/main" val="1263571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D2BE-38EC-2288-4368-CF2BAB86AF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090467-300F-6562-6249-ADDD3F9CE69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155B397-1313-29C5-11E0-E587CE8B69BD}"/>
              </a:ext>
            </a:extLst>
          </p:cNvPr>
          <p:cNvPicPr>
            <a:picLocks noChangeAspect="1"/>
          </p:cNvPicPr>
          <p:nvPr/>
        </p:nvPicPr>
        <p:blipFill>
          <a:blip r:embed="rId2"/>
          <a:stretch>
            <a:fillRect/>
          </a:stretch>
        </p:blipFill>
        <p:spPr>
          <a:xfrm>
            <a:off x="0" y="3818"/>
            <a:ext cx="12192000" cy="6854182"/>
          </a:xfrm>
          <a:prstGeom prst="rect">
            <a:avLst/>
          </a:prstGeom>
        </p:spPr>
      </p:pic>
    </p:spTree>
    <p:extLst>
      <p:ext uri="{BB962C8B-B14F-4D97-AF65-F5344CB8AC3E}">
        <p14:creationId xmlns:p14="http://schemas.microsoft.com/office/powerpoint/2010/main" val="447134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2F04-AA83-82BE-26B7-45CD9710AC47}"/>
              </a:ext>
            </a:extLst>
          </p:cNvPr>
          <p:cNvSpPr>
            <a:spLocks noGrp="1"/>
          </p:cNvSpPr>
          <p:nvPr>
            <p:ph type="title"/>
          </p:nvPr>
        </p:nvSpPr>
        <p:spPr>
          <a:solidFill>
            <a:srgbClr val="92D050"/>
          </a:solidFill>
        </p:spPr>
        <p:txBody>
          <a:bodyPr>
            <a:normAutofit/>
          </a:bodyPr>
          <a:lstStyle/>
          <a:p>
            <a:pPr algn="ctr"/>
            <a:r>
              <a:rPr lang="en-US" sz="5400" b="1" dirty="0"/>
              <a:t>Conclusion of today’s presentation</a:t>
            </a:r>
          </a:p>
        </p:txBody>
      </p:sp>
      <p:sp>
        <p:nvSpPr>
          <p:cNvPr id="3" name="Content Placeholder 2">
            <a:extLst>
              <a:ext uri="{FF2B5EF4-FFF2-40B4-BE49-F238E27FC236}">
                <a16:creationId xmlns:a16="http://schemas.microsoft.com/office/drawing/2014/main" id="{5E7AB8EA-1E36-DE99-1F15-EC3029B42FB8}"/>
              </a:ext>
            </a:extLst>
          </p:cNvPr>
          <p:cNvSpPr>
            <a:spLocks noGrp="1"/>
          </p:cNvSpPr>
          <p:nvPr>
            <p:ph idx="1"/>
          </p:nvPr>
        </p:nvSpPr>
        <p:spPr>
          <a:solidFill>
            <a:srgbClr val="00B0F0"/>
          </a:solidFill>
        </p:spPr>
        <p:txBody>
          <a:bodyPr>
            <a:normAutofit fontScale="92500" lnSpcReduction="20000"/>
          </a:bodyPr>
          <a:lstStyle/>
          <a:p>
            <a:pPr marL="0" marR="0">
              <a:lnSpc>
                <a:spcPct val="115000"/>
              </a:lnSpc>
              <a:spcAft>
                <a:spcPts val="800"/>
              </a:spcAft>
              <a:buNone/>
            </a:pPr>
            <a:r>
              <a:rPr lang="en-US" sz="2600" b="1" kern="100" dirty="0">
                <a:effectLst/>
                <a:latin typeface="Calibri" panose="020F0502020204030204" pitchFamily="34" charset="0"/>
                <a:ea typeface="Calibri" panose="020F0502020204030204" pitchFamily="34" charset="0"/>
                <a:cs typeface="Mangal" panose="02040503050203030202" pitchFamily="18" charset="0"/>
              </a:rPr>
              <a:t>India’s maritime future depends on sustainability, innovation, and responsible ocean governance. By reducing carbon footprints, adopting clean energy, protecting marine biodiversity, and enforcing strict regulations, India is positioning itself as a leader in global ocean conservation and maritime sustainability.</a:t>
            </a:r>
          </a:p>
          <a:p>
            <a:pPr marL="0" marR="0">
              <a:lnSpc>
                <a:spcPct val="115000"/>
              </a:lnSpc>
              <a:spcAft>
                <a:spcPts val="800"/>
              </a:spcAft>
              <a:buNone/>
            </a:pPr>
            <a:r>
              <a:rPr lang="en-US" sz="2600" b="1" kern="100" dirty="0">
                <a:effectLst/>
                <a:latin typeface="Calibri" panose="020F0502020204030204" pitchFamily="34" charset="0"/>
                <a:ea typeface="Calibri" panose="020F0502020204030204" pitchFamily="34" charset="0"/>
                <a:cs typeface="Mangal" panose="02040503050203030202" pitchFamily="18" charset="0"/>
              </a:rPr>
              <a:t> </a:t>
            </a:r>
          </a:p>
          <a:p>
            <a:pPr marL="0" marR="0" indent="0">
              <a:lnSpc>
                <a:spcPct val="115000"/>
              </a:lnSpc>
              <a:spcAft>
                <a:spcPts val="800"/>
              </a:spcAft>
              <a:buNone/>
            </a:pPr>
            <a:r>
              <a:rPr lang="en-US" sz="2600" b="1" kern="100" dirty="0">
                <a:effectLst/>
                <a:latin typeface="Calibri" panose="020F0502020204030204" pitchFamily="34" charset="0"/>
                <a:ea typeface="Calibri" panose="020F0502020204030204" pitchFamily="34" charset="0"/>
                <a:cs typeface="Mangal" panose="02040503050203030202" pitchFamily="18" charset="0"/>
              </a:rPr>
              <a:t>Through initiatives like Sagarmala, Maritime Vision 2030, and Deep Ocean Mission, India is striving towards a clean, green, and prosperous ocean economy – truly realizing the vision of "</a:t>
            </a:r>
            <a:r>
              <a:rPr lang="en-US" sz="3500" b="1" kern="100" dirty="0" err="1">
                <a:solidFill>
                  <a:srgbClr val="0C08B8"/>
                </a:solidFill>
                <a:effectLst/>
                <a:highlight>
                  <a:srgbClr val="FFFF00"/>
                </a:highlight>
                <a:latin typeface="Calibri" panose="020F0502020204030204" pitchFamily="34" charset="0"/>
                <a:ea typeface="Calibri" panose="020F0502020204030204" pitchFamily="34" charset="0"/>
                <a:cs typeface="Mangal" panose="02040503050203030202" pitchFamily="18" charset="0"/>
              </a:rPr>
              <a:t>Samriddh</a:t>
            </a:r>
            <a:r>
              <a:rPr lang="en-US" sz="3500" b="1" kern="100" dirty="0">
                <a:solidFill>
                  <a:srgbClr val="0C08B8"/>
                </a:solidFill>
                <a:effectLst/>
                <a:highlight>
                  <a:srgbClr val="FFFF00"/>
                </a:highlight>
                <a:latin typeface="Calibri" panose="020F0502020204030204" pitchFamily="34" charset="0"/>
                <a:ea typeface="Calibri" panose="020F0502020204030204" pitchFamily="34" charset="0"/>
                <a:cs typeface="Mangal" panose="02040503050203030202" pitchFamily="18" charset="0"/>
              </a:rPr>
              <a:t> Sagar, Viksit Bharat</a:t>
            </a:r>
            <a:r>
              <a:rPr lang="en-US" sz="2600" b="1" kern="100" dirty="0">
                <a:effectLst/>
                <a:latin typeface="Calibri" panose="020F0502020204030204" pitchFamily="34" charset="0"/>
                <a:ea typeface="Calibri" panose="020F0502020204030204" pitchFamily="34" charset="0"/>
                <a:cs typeface="Mangal" panose="02040503050203030202" pitchFamily="18" charset="0"/>
              </a:rPr>
              <a:t>" (Prosperous Seas, Developed India).</a:t>
            </a:r>
          </a:p>
          <a:p>
            <a:pPr marL="0" indent="0">
              <a:buNone/>
            </a:pPr>
            <a:endParaRPr lang="en-US" dirty="0"/>
          </a:p>
        </p:txBody>
      </p:sp>
    </p:spTree>
    <p:extLst>
      <p:ext uri="{BB962C8B-B14F-4D97-AF65-F5344CB8AC3E}">
        <p14:creationId xmlns:p14="http://schemas.microsoft.com/office/powerpoint/2010/main" val="180174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92D53-0506-9296-804E-FF74D68F5DFE}"/>
            </a:ext>
          </a:extLst>
        </p:cNvPr>
        <p:cNvGrpSpPr/>
        <p:nvPr/>
      </p:nvGrpSpPr>
      <p:grpSpPr>
        <a:xfrm>
          <a:off x="0" y="0"/>
          <a:ext cx="0" cy="0"/>
          <a:chOff x="0" y="0"/>
          <a:chExt cx="0" cy="0"/>
        </a:xfrm>
      </p:grpSpPr>
      <p:graphicFrame>
        <p:nvGraphicFramePr>
          <p:cNvPr id="90" name="Object 89" hidden="1">
            <a:extLst>
              <a:ext uri="{FF2B5EF4-FFF2-40B4-BE49-F238E27FC236}">
                <a16:creationId xmlns:a16="http://schemas.microsoft.com/office/drawing/2014/main" id="{2168C079-CD19-5014-9BFF-220F4BB817B8}"/>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90" name="Object 89"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a:extLst>
              <a:ext uri="{FF2B5EF4-FFF2-40B4-BE49-F238E27FC236}">
                <a16:creationId xmlns:a16="http://schemas.microsoft.com/office/drawing/2014/main" id="{45ABE90B-D049-8780-6DCA-1D8873E5AE00}"/>
              </a:ext>
            </a:extLst>
          </p:cNvPr>
          <p:cNvSpPr txBox="1"/>
          <p:nvPr/>
        </p:nvSpPr>
        <p:spPr>
          <a:xfrm>
            <a:off x="324091" y="476440"/>
            <a:ext cx="11519042" cy="769441"/>
          </a:xfrm>
          <a:prstGeom prst="rect">
            <a:avLst/>
          </a:prstGeom>
          <a:solidFill>
            <a:srgbClr val="0C08B8">
              <a:alpha val="55000"/>
            </a:srgbClr>
          </a:solidFill>
        </p:spPr>
        <p:txBody>
          <a:bodyPr wrap="square" rtlCol="0">
            <a:spAutoFit/>
          </a:bodyPr>
          <a:lstStyle/>
          <a:p>
            <a:r>
              <a:rPr lang="en-US" sz="2800" kern="100" dirty="0">
                <a:effectLst/>
                <a:latin typeface="Calibri" panose="020F0502020204030204" pitchFamily="34" charset="0"/>
                <a:ea typeface="Calibri" panose="020F0502020204030204" pitchFamily="34" charset="0"/>
                <a:cs typeface="Mangal" panose="02040503050203030202" pitchFamily="18" charset="0"/>
              </a:rPr>
              <a:t>                     </a:t>
            </a:r>
            <a:r>
              <a:rPr lang="en-US" sz="4400" kern="100" dirty="0">
                <a:latin typeface="Calibri" panose="020F0502020204030204" pitchFamily="34" charset="0"/>
                <a:ea typeface="Calibri" panose="020F0502020204030204" pitchFamily="34" charset="0"/>
                <a:cs typeface="Mangal" panose="02040503050203030202" pitchFamily="18" charset="0"/>
              </a:rPr>
              <a:t>INDIAN </a:t>
            </a:r>
            <a:r>
              <a:rPr lang="en-US" sz="4400" kern="100" dirty="0">
                <a:effectLst/>
                <a:latin typeface="Calibri" panose="020F0502020204030204" pitchFamily="34" charset="0"/>
                <a:ea typeface="Calibri" panose="020F0502020204030204" pitchFamily="34" charset="0"/>
                <a:cs typeface="Mangal" panose="02040503050203030202" pitchFamily="18" charset="0"/>
              </a:rPr>
              <a:t>GOVERNMENT’S INITIATIVES</a:t>
            </a:r>
            <a:endParaRPr lang="en-IN" sz="2800" b="1" dirty="0">
              <a:solidFill>
                <a:srgbClr val="FFFFFF"/>
              </a:solidFill>
            </a:endParaRPr>
          </a:p>
        </p:txBody>
      </p:sp>
      <p:sp>
        <p:nvSpPr>
          <p:cNvPr id="14" name="AutoShape 2" descr="Image result for solar power projects in ports">
            <a:extLst>
              <a:ext uri="{FF2B5EF4-FFF2-40B4-BE49-F238E27FC236}">
                <a16:creationId xmlns:a16="http://schemas.microsoft.com/office/drawing/2014/main" id="{9E7ED54C-985C-23C2-7BE3-D6D67A556BC3}"/>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5" name="AutoShape 4" descr="Image result for solar power projects in ports">
            <a:extLst>
              <a:ext uri="{FF2B5EF4-FFF2-40B4-BE49-F238E27FC236}">
                <a16:creationId xmlns:a16="http://schemas.microsoft.com/office/drawing/2014/main" id="{41389B1A-70F4-064A-07F5-002522F3A4AD}"/>
              </a:ext>
            </a:extLst>
          </p:cNvP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TextBox 7">
            <a:extLst>
              <a:ext uri="{FF2B5EF4-FFF2-40B4-BE49-F238E27FC236}">
                <a16:creationId xmlns:a16="http://schemas.microsoft.com/office/drawing/2014/main" id="{BCB3DAD5-E766-B7CB-E65E-10D530DE9AC3}"/>
              </a:ext>
            </a:extLst>
          </p:cNvPr>
          <p:cNvSpPr txBox="1"/>
          <p:nvPr/>
        </p:nvSpPr>
        <p:spPr>
          <a:xfrm>
            <a:off x="10308032" y="6597353"/>
            <a:ext cx="359968" cy="276999"/>
          </a:xfrm>
          <a:prstGeom prst="rect">
            <a:avLst/>
          </a:prstGeom>
          <a:noFill/>
        </p:spPr>
        <p:txBody>
          <a:bodyPr wrap="square" rtlCol="0">
            <a:spAutoFit/>
          </a:bodyPr>
          <a:lstStyle/>
          <a:p>
            <a:pPr algn="ctr"/>
            <a:r>
              <a:rPr lang="en-US" sz="1200" dirty="0"/>
              <a:t>12</a:t>
            </a:r>
            <a:endParaRPr lang="en-IN" sz="1200" dirty="0"/>
          </a:p>
        </p:txBody>
      </p:sp>
      <p:sp>
        <p:nvSpPr>
          <p:cNvPr id="2" name="Rectangle 1">
            <a:extLst>
              <a:ext uri="{FF2B5EF4-FFF2-40B4-BE49-F238E27FC236}">
                <a16:creationId xmlns:a16="http://schemas.microsoft.com/office/drawing/2014/main" id="{734475DE-13F6-8EBD-2EDE-07A190E2F8B4}"/>
              </a:ext>
            </a:extLst>
          </p:cNvPr>
          <p:cNvSpPr/>
          <p:nvPr/>
        </p:nvSpPr>
        <p:spPr>
          <a:xfrm>
            <a:off x="418641" y="1315763"/>
            <a:ext cx="11424492" cy="5049844"/>
          </a:xfrm>
          <a:prstGeom prst="rect">
            <a:avLst/>
          </a:prstGeom>
        </p:spPr>
        <p:txBody>
          <a:bodyPr wrap="square">
            <a:spAutoFit/>
          </a:bodyPr>
          <a:lstStyle/>
          <a:p>
            <a:pPr marL="0" marR="0">
              <a:lnSpc>
                <a:spcPct val="115000"/>
              </a:lnSpc>
              <a:spcAft>
                <a:spcPts val="800"/>
              </a:spcAft>
              <a:buNone/>
            </a:pPr>
            <a:r>
              <a:rPr lang="en-US" sz="3200" b="1" kern="100" dirty="0">
                <a:effectLst/>
                <a:latin typeface="Calibri" panose="020F0502020204030204" pitchFamily="34" charset="0"/>
                <a:ea typeface="Calibri" panose="020F0502020204030204" pitchFamily="34" charset="0"/>
                <a:cs typeface="Mangal" panose="02040503050203030202" pitchFamily="18" charset="0"/>
              </a:rPr>
              <a:t>The Maritime Sector is a Pillar of Economic Growth. India, with its long coastline, and has a thriving shipping industry that facilitates 95% of our trade by volume. </a:t>
            </a:r>
          </a:p>
          <a:p>
            <a:pPr marL="285750" marR="0" indent="-285750">
              <a:lnSpc>
                <a:spcPct val="115000"/>
              </a:lnSpc>
              <a:spcAft>
                <a:spcPts val="800"/>
              </a:spcAft>
              <a:buFont typeface="Arial" panose="020B0604020202020204" pitchFamily="34" charset="0"/>
              <a:buChar char="•"/>
            </a:pPr>
            <a:r>
              <a:rPr lang="en-US" sz="4000" b="1" u="sng"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Sagarmala </a:t>
            </a:r>
          </a:p>
          <a:p>
            <a:pPr marL="285750" marR="0" indent="-285750">
              <a:lnSpc>
                <a:spcPct val="115000"/>
              </a:lnSpc>
              <a:spcAft>
                <a:spcPts val="800"/>
              </a:spcAft>
              <a:buFont typeface="Arial" panose="020B0604020202020204" pitchFamily="34" charset="0"/>
              <a:buChar char="•"/>
            </a:pPr>
            <a:r>
              <a:rPr lang="en-US" sz="4000" b="1" u="sng" kern="1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Maritime Vision 2030 </a:t>
            </a:r>
          </a:p>
          <a:p>
            <a:pPr marR="0">
              <a:lnSpc>
                <a:spcPct val="115000"/>
              </a:lnSpc>
              <a:spcAft>
                <a:spcPts val="800"/>
              </a:spcAft>
            </a:pPr>
            <a:r>
              <a:rPr lang="en-US" sz="3200" b="1" kern="100" dirty="0">
                <a:latin typeface="Calibri" panose="020F0502020204030204" pitchFamily="34" charset="0"/>
                <a:ea typeface="Calibri" panose="020F0502020204030204" pitchFamily="34" charset="0"/>
                <a:cs typeface="Mangal" panose="02040503050203030202" pitchFamily="18" charset="0"/>
              </a:rPr>
              <a:t>These </a:t>
            </a:r>
            <a:r>
              <a:rPr lang="en-US" sz="3200" b="1" kern="100" dirty="0">
                <a:effectLst/>
                <a:latin typeface="Calibri" panose="020F0502020204030204" pitchFamily="34" charset="0"/>
                <a:ea typeface="Calibri" panose="020F0502020204030204" pitchFamily="34" charset="0"/>
                <a:cs typeface="Mangal" panose="02040503050203030202" pitchFamily="18" charset="0"/>
              </a:rPr>
              <a:t>are transformative initiatives designed to position India as a maritime powerhouse. </a:t>
            </a:r>
          </a:p>
          <a:p>
            <a:pPr marL="0" marR="0">
              <a:lnSpc>
                <a:spcPct val="115000"/>
              </a:lnSpc>
              <a:spcAft>
                <a:spcPts val="800"/>
              </a:spcAft>
            </a:pPr>
            <a:r>
              <a:rPr lang="en-US" sz="1800" kern="100" dirty="0">
                <a:effectLst/>
                <a:latin typeface="Calibri" panose="020F0502020204030204" pitchFamily="34" charset="0"/>
                <a:ea typeface="Calibri" panose="020F0502020204030204" pitchFamily="34" charset="0"/>
                <a:cs typeface="Mangal" panose="02040503050203030202" pitchFamily="18" charset="0"/>
              </a:rPr>
              <a:t> </a:t>
            </a:r>
            <a:endParaRPr lang="en-US" sz="32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43743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9442-822A-A3DC-23AA-4E42E55EDC03}"/>
              </a:ext>
            </a:extLst>
          </p:cNvPr>
          <p:cNvSpPr>
            <a:spLocks noGrp="1"/>
          </p:cNvSpPr>
          <p:nvPr>
            <p:ph type="title"/>
          </p:nvPr>
        </p:nvSpPr>
        <p:spPr/>
        <p:txBody>
          <a:bodyPr/>
          <a:lstStyle/>
          <a:p>
            <a:endParaRPr lang="en-US"/>
          </a:p>
        </p:txBody>
      </p:sp>
      <p:pic>
        <p:nvPicPr>
          <p:cNvPr id="27650" name="Picture 2" descr="Thank You on a Tag Thank You on a Tag with a Boat Background thank you card with boat stock pictures, royalty-free photos &amp; images">
            <a:extLst>
              <a:ext uri="{FF2B5EF4-FFF2-40B4-BE49-F238E27FC236}">
                <a16:creationId xmlns:a16="http://schemas.microsoft.com/office/drawing/2014/main" id="{630BFA6B-EB62-6075-F276-93F02D063B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973"/>
            <a:ext cx="12191999" cy="684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90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B3EA5E2-42CF-24BA-460A-64D437E196F6}"/>
              </a:ext>
            </a:extLst>
          </p:cNvPr>
          <p:cNvSpPr>
            <a:spLocks noGrp="1"/>
          </p:cNvSpPr>
          <p:nvPr>
            <p:ph type="subTitle" idx="1"/>
          </p:nvPr>
        </p:nvSpPr>
        <p:spPr>
          <a:xfrm>
            <a:off x="35959" y="1869896"/>
            <a:ext cx="11578975" cy="4854538"/>
          </a:xfrm>
        </p:spPr>
        <p:txBody>
          <a:bodyPr>
            <a:normAutofit fontScale="62500" lnSpcReduction="20000"/>
          </a:bodyPr>
          <a:lstStyle/>
          <a:p>
            <a:pPr algn="just">
              <a:spcAft>
                <a:spcPts val="750"/>
              </a:spcAft>
            </a:pPr>
            <a:r>
              <a:rPr lang="en-US" sz="4300" b="0" i="0" dirty="0">
                <a:solidFill>
                  <a:srgbClr val="333333"/>
                </a:solidFill>
                <a:effectLst/>
                <a:latin typeface="Times New Roman" panose="02020603050405020304" pitchFamily="18" charset="0"/>
              </a:rPr>
              <a:t>Launched in </a:t>
            </a:r>
            <a:r>
              <a:rPr lang="en-US" sz="4300" b="1" i="0" dirty="0">
                <a:solidFill>
                  <a:srgbClr val="333333"/>
                </a:solidFill>
                <a:effectLst/>
                <a:latin typeface="Times New Roman" panose="02020603050405020304" pitchFamily="18" charset="0"/>
              </a:rPr>
              <a:t>March 2015</a:t>
            </a:r>
            <a:r>
              <a:rPr lang="en-US" sz="4300" b="0" i="0" dirty="0">
                <a:solidFill>
                  <a:srgbClr val="333333"/>
                </a:solidFill>
                <a:effectLst/>
                <a:latin typeface="Times New Roman" panose="02020603050405020304" pitchFamily="18" charset="0"/>
              </a:rPr>
              <a:t>, is aimed at revolutionizing </a:t>
            </a:r>
            <a:r>
              <a:rPr lang="en-US" sz="4300" b="1" i="0" dirty="0">
                <a:solidFill>
                  <a:srgbClr val="333333"/>
                </a:solidFill>
                <a:effectLst/>
                <a:latin typeface="Times New Roman" panose="02020603050405020304" pitchFamily="18" charset="0"/>
              </a:rPr>
              <a:t>India’s maritime sector</a:t>
            </a:r>
            <a:r>
              <a:rPr lang="en-US" sz="4300" b="0" i="0" dirty="0">
                <a:solidFill>
                  <a:srgbClr val="333333"/>
                </a:solidFill>
                <a:effectLst/>
                <a:latin typeface="Times New Roman" panose="02020603050405020304" pitchFamily="18" charset="0"/>
              </a:rPr>
              <a:t>. </a:t>
            </a:r>
          </a:p>
          <a:p>
            <a:pPr marL="571500" indent="-571500" algn="just">
              <a:spcAft>
                <a:spcPts val="750"/>
              </a:spcAft>
              <a:buFont typeface="Arial" panose="020B0604020202020204" pitchFamily="34" charset="0"/>
              <a:buChar char="•"/>
            </a:pPr>
            <a:r>
              <a:rPr lang="en-US" sz="4300" i="0" dirty="0">
                <a:solidFill>
                  <a:srgbClr val="333333"/>
                </a:solidFill>
                <a:effectLst/>
                <a:latin typeface="Times New Roman" panose="02020603050405020304" pitchFamily="18" charset="0"/>
              </a:rPr>
              <a:t>With a 7,500 km coastline, 14,500 km of potentially navigable waterways</a:t>
            </a:r>
            <a:r>
              <a:rPr lang="en-US" sz="4300" b="1" i="0" dirty="0">
                <a:solidFill>
                  <a:srgbClr val="333333"/>
                </a:solidFill>
                <a:effectLst/>
                <a:latin typeface="Times New Roman" panose="02020603050405020304" pitchFamily="18" charset="0"/>
              </a:rPr>
              <a:t>, </a:t>
            </a:r>
            <a:r>
              <a:rPr lang="en-US" sz="4300" i="0" dirty="0">
                <a:solidFill>
                  <a:srgbClr val="333333"/>
                </a:solidFill>
                <a:effectLst/>
                <a:latin typeface="Times New Roman" panose="02020603050405020304" pitchFamily="18" charset="0"/>
              </a:rPr>
              <a:t>and a strategic position on key global trade routes, it aims to streamline logistics, reduce costs, and enhance international trade competitiveness by shifting from traditional, infrastructure-heavy transport to efficient coastal and waterway networks. </a:t>
            </a:r>
          </a:p>
          <a:p>
            <a:pPr marL="571500" indent="-571500" algn="just">
              <a:spcAft>
                <a:spcPts val="750"/>
              </a:spcAft>
              <a:buFont typeface="Arial" panose="020B0604020202020204" pitchFamily="34" charset="0"/>
              <a:buChar char="•"/>
            </a:pPr>
            <a:r>
              <a:rPr lang="en-US" sz="4300" i="0" dirty="0">
                <a:solidFill>
                  <a:srgbClr val="333333"/>
                </a:solidFill>
                <a:effectLst/>
                <a:latin typeface="Times New Roman" panose="02020603050405020304" pitchFamily="18" charset="0"/>
              </a:rPr>
              <a:t>The program focuses on port modernization, industrial growth, job creation, and sustainable coastal development, ensuring minimal infrastructure investment while maximizing economic impact.</a:t>
            </a:r>
            <a:endParaRPr lang="en-US" sz="4300" i="0" dirty="0">
              <a:solidFill>
                <a:srgbClr val="333333"/>
              </a:solidFill>
              <a:effectLst/>
              <a:latin typeface="Helvetica Neue"/>
            </a:endParaRPr>
          </a:p>
          <a:p>
            <a:pPr marL="571500" indent="-571500" algn="just">
              <a:spcAft>
                <a:spcPts val="750"/>
              </a:spcAft>
              <a:buFont typeface="Arial" panose="020B0604020202020204" pitchFamily="34" charset="0"/>
              <a:buChar char="•"/>
            </a:pPr>
            <a:r>
              <a:rPr lang="en-US" sz="4300" i="0" dirty="0">
                <a:solidFill>
                  <a:srgbClr val="333333"/>
                </a:solidFill>
                <a:effectLst/>
                <a:latin typeface="Times New Roman" panose="02020603050405020304" pitchFamily="18" charset="0"/>
              </a:rPr>
              <a:t>The Sagarmala </a:t>
            </a:r>
            <a:r>
              <a:rPr lang="en-US" sz="4300" i="0" dirty="0" err="1">
                <a:solidFill>
                  <a:srgbClr val="333333"/>
                </a:solidFill>
                <a:effectLst/>
                <a:latin typeface="Times New Roman" panose="02020603050405020304" pitchFamily="18" charset="0"/>
              </a:rPr>
              <a:t>Programme</a:t>
            </a:r>
            <a:r>
              <a:rPr lang="en-US" sz="4300" i="0" dirty="0">
                <a:solidFill>
                  <a:srgbClr val="333333"/>
                </a:solidFill>
                <a:effectLst/>
                <a:latin typeface="Times New Roman" panose="02020603050405020304" pitchFamily="18" charset="0"/>
              </a:rPr>
              <a:t> is a key pillar of the Maritime Amrit Kaal Vision 2047 (MAKV).</a:t>
            </a:r>
          </a:p>
          <a:p>
            <a:pPr marL="571500" indent="-571500" algn="just">
              <a:spcAft>
                <a:spcPts val="750"/>
              </a:spcAft>
              <a:buFont typeface="Arial" panose="020B0604020202020204" pitchFamily="34" charset="0"/>
              <a:buChar char="•"/>
            </a:pPr>
            <a:r>
              <a:rPr lang="en-US" sz="4300" i="0" dirty="0">
                <a:solidFill>
                  <a:srgbClr val="333333"/>
                </a:solidFill>
                <a:effectLst/>
                <a:latin typeface="Times New Roman" panose="02020603050405020304" pitchFamily="18" charset="0"/>
              </a:rPr>
              <a:t>MAKV sets ambitious targets to position India among the top five shipbuilding nations by 2047. </a:t>
            </a:r>
            <a:endParaRPr lang="en-US" sz="4400" dirty="0"/>
          </a:p>
        </p:txBody>
      </p:sp>
      <p:pic>
        <p:nvPicPr>
          <p:cNvPr id="5" name="Picture 4">
            <a:extLst>
              <a:ext uri="{FF2B5EF4-FFF2-40B4-BE49-F238E27FC236}">
                <a16:creationId xmlns:a16="http://schemas.microsoft.com/office/drawing/2014/main" id="{22E2B932-0514-F50E-CCCC-6BCAD4269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023" y="261368"/>
            <a:ext cx="6102849" cy="1608528"/>
          </a:xfrm>
          <a:prstGeom prst="rect">
            <a:avLst/>
          </a:prstGeom>
        </p:spPr>
      </p:pic>
    </p:spTree>
    <p:extLst>
      <p:ext uri="{BB962C8B-B14F-4D97-AF65-F5344CB8AC3E}">
        <p14:creationId xmlns:p14="http://schemas.microsoft.com/office/powerpoint/2010/main" val="207884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59C65-2DE4-6406-F377-2FCEE0BEB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BB2CE-3E7D-6FD1-A822-D40FF0560606}"/>
              </a:ext>
            </a:extLst>
          </p:cNvPr>
          <p:cNvSpPr>
            <a:spLocks noGrp="1"/>
          </p:cNvSpPr>
          <p:nvPr>
            <p:ph type="title"/>
          </p:nvPr>
        </p:nvSpPr>
        <p:spPr>
          <a:xfrm>
            <a:off x="0" y="1"/>
            <a:ext cx="12192000" cy="1343818"/>
          </a:xfrm>
          <a:solidFill>
            <a:srgbClr val="FFC000"/>
          </a:solidFill>
        </p:spPr>
        <p:txBody>
          <a:bodyPr>
            <a:normAutofit/>
          </a:bodyPr>
          <a:lstStyle/>
          <a:p>
            <a:pPr algn="ctr"/>
            <a:r>
              <a:rPr lang="en-US" b="1" i="0" dirty="0">
                <a:solidFill>
                  <a:srgbClr val="002060"/>
                </a:solidFill>
                <a:effectLst/>
                <a:latin typeface="Times New Roman" panose="02020603050405020304" pitchFamily="18" charset="0"/>
              </a:rPr>
              <a:t>Components of the Sagarmala </a:t>
            </a:r>
            <a:r>
              <a:rPr lang="en-US" b="1" i="0" dirty="0" err="1">
                <a:solidFill>
                  <a:srgbClr val="002060"/>
                </a:solidFill>
                <a:effectLst/>
                <a:latin typeface="Times New Roman" panose="02020603050405020304" pitchFamily="18" charset="0"/>
              </a:rPr>
              <a:t>Programme</a:t>
            </a:r>
            <a:endParaRPr lang="en-US" sz="8800" dirty="0">
              <a:solidFill>
                <a:srgbClr val="002060"/>
              </a:solidFill>
            </a:endParaRPr>
          </a:p>
        </p:txBody>
      </p:sp>
      <p:sp>
        <p:nvSpPr>
          <p:cNvPr id="9" name="Content Placeholder 8">
            <a:extLst>
              <a:ext uri="{FF2B5EF4-FFF2-40B4-BE49-F238E27FC236}">
                <a16:creationId xmlns:a16="http://schemas.microsoft.com/office/drawing/2014/main" id="{90DF1CAE-E0C7-C2A0-6D04-2AC25A18222C}"/>
              </a:ext>
            </a:extLst>
          </p:cNvPr>
          <p:cNvSpPr>
            <a:spLocks noGrp="1"/>
          </p:cNvSpPr>
          <p:nvPr>
            <p:ph idx="1"/>
          </p:nvPr>
        </p:nvSpPr>
        <p:spPr/>
        <p:txBody>
          <a:bodyPr/>
          <a:lstStyle/>
          <a:p>
            <a:endParaRPr lang="en-US"/>
          </a:p>
        </p:txBody>
      </p:sp>
      <p:pic>
        <p:nvPicPr>
          <p:cNvPr id="9220" name="Picture 4">
            <a:extLst>
              <a:ext uri="{FF2B5EF4-FFF2-40B4-BE49-F238E27FC236}">
                <a16:creationId xmlns:a16="http://schemas.microsoft.com/office/drawing/2014/main" id="{9BAC73FC-D0E9-BC56-AA3B-54870C2B2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3818"/>
            <a:ext cx="12192000" cy="551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9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798DF-2E44-A6D5-5676-2C54062B1B4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FA079B8-F91A-B95B-E49B-4B711E10995A}"/>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6266ECA7-3CDB-0D21-E14E-1C653EB8670E}"/>
              </a:ext>
            </a:extLst>
          </p:cNvPr>
          <p:cNvSpPr>
            <a:spLocks noGrp="1"/>
          </p:cNvSpPr>
          <p:nvPr>
            <p:ph idx="1"/>
          </p:nvPr>
        </p:nvSpPr>
        <p:spPr/>
        <p:txBody>
          <a:bodyPr/>
          <a:lstStyle/>
          <a:p>
            <a:endParaRPr lang="en-US"/>
          </a:p>
        </p:txBody>
      </p:sp>
      <p:pic>
        <p:nvPicPr>
          <p:cNvPr id="5124" name="Picture 4">
            <a:extLst>
              <a:ext uri="{FF2B5EF4-FFF2-40B4-BE49-F238E27FC236}">
                <a16:creationId xmlns:a16="http://schemas.microsoft.com/office/drawing/2014/main" id="{31FEEB3A-BA82-442C-036D-B2A5B117D4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52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59C82-8423-77E3-FA7E-506FCF71766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CFB81B9-5A06-00AA-6A20-8839897B52DD}"/>
              </a:ext>
            </a:extLst>
          </p:cNvPr>
          <p:cNvSpPr>
            <a:spLocks noGrp="1"/>
          </p:cNvSpPr>
          <p:nvPr>
            <p:ph type="title"/>
          </p:nvPr>
        </p:nvSpPr>
        <p:spPr/>
        <p:txBody>
          <a:bodyPr/>
          <a:lstStyle/>
          <a:p>
            <a:endParaRPr lang="en-US"/>
          </a:p>
        </p:txBody>
      </p:sp>
      <p:sp>
        <p:nvSpPr>
          <p:cNvPr id="2" name="Content Placeholder 1">
            <a:extLst>
              <a:ext uri="{FF2B5EF4-FFF2-40B4-BE49-F238E27FC236}">
                <a16:creationId xmlns:a16="http://schemas.microsoft.com/office/drawing/2014/main" id="{EEC95600-8D8A-66BB-740E-E1C90B141D04}"/>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F697F813-6F48-9C9C-39F7-21309CB62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1"/>
            <a:ext cx="12192000" cy="6853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9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7D17F0D-FDB3-1018-DF7A-D05FC05E5A18}"/>
              </a:ext>
            </a:extLst>
          </p:cNvPr>
          <p:cNvPicPr>
            <a:picLocks noGrp="1" noChangeAspect="1"/>
          </p:cNvPicPr>
          <p:nvPr>
            <p:ph idx="1"/>
          </p:nvPr>
        </p:nvPicPr>
        <p:blipFill>
          <a:blip r:embed="rId2"/>
          <a:stretch>
            <a:fillRect/>
          </a:stretch>
        </p:blipFill>
        <p:spPr>
          <a:xfrm>
            <a:off x="287676" y="174660"/>
            <a:ext cx="4798032" cy="6606283"/>
          </a:xfrm>
        </p:spPr>
      </p:pic>
      <p:pic>
        <p:nvPicPr>
          <p:cNvPr id="7" name="Picture 6">
            <a:extLst>
              <a:ext uri="{FF2B5EF4-FFF2-40B4-BE49-F238E27FC236}">
                <a16:creationId xmlns:a16="http://schemas.microsoft.com/office/drawing/2014/main" id="{D1B7A45B-1360-BB98-F7FF-9C5A2BD5C54A}"/>
              </a:ext>
            </a:extLst>
          </p:cNvPr>
          <p:cNvPicPr>
            <a:picLocks noChangeAspect="1"/>
          </p:cNvPicPr>
          <p:nvPr/>
        </p:nvPicPr>
        <p:blipFill>
          <a:blip r:embed="rId3"/>
          <a:stretch>
            <a:fillRect/>
          </a:stretch>
        </p:blipFill>
        <p:spPr>
          <a:xfrm>
            <a:off x="5121223" y="571500"/>
            <a:ext cx="6292251" cy="6209443"/>
          </a:xfrm>
          <a:prstGeom prst="rect">
            <a:avLst/>
          </a:prstGeom>
        </p:spPr>
      </p:pic>
    </p:spTree>
    <p:extLst>
      <p:ext uri="{BB962C8B-B14F-4D97-AF65-F5344CB8AC3E}">
        <p14:creationId xmlns:p14="http://schemas.microsoft.com/office/powerpoint/2010/main" val="4265395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2236</Words>
  <Application>Microsoft Office PowerPoint</Application>
  <PresentationFormat>Widescreen</PresentationFormat>
  <Paragraphs>145</Paragraphs>
  <Slides>40</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5" baseType="lpstr">
      <vt:lpstr>Arial</vt:lpstr>
      <vt:lpstr>Arial Black</vt:lpstr>
      <vt:lpstr>Calibri</vt:lpstr>
      <vt:lpstr>Calibri Light</vt:lpstr>
      <vt:lpstr>Google Sans</vt:lpstr>
      <vt:lpstr>Helvetica Neue</vt:lpstr>
      <vt:lpstr>Noto Sans</vt:lpstr>
      <vt:lpstr>OpenSans--Regular</vt:lpstr>
      <vt:lpstr>OpenSans--SemiBold</vt:lpstr>
      <vt:lpstr>Segoe UI Emoji</vt:lpstr>
      <vt:lpstr>Symbol</vt:lpstr>
      <vt:lpstr>Times New Roman</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Components of the Sagarmala Programme</vt:lpstr>
      <vt:lpstr>PowerPoint Presentation</vt:lpstr>
      <vt:lpstr>PowerPoint Presentation</vt:lpstr>
      <vt:lpstr>PowerPoint Presentation</vt:lpstr>
      <vt:lpstr>PowerPoint Presentation</vt:lpstr>
      <vt:lpstr>Key Themes of SAGARMALA &amp; MIV 2030 </vt:lpstr>
      <vt:lpstr>Blue Economy  Harnessing Ocean Resources for Sustainable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Maritime Security and Safeguarding Our Seas:  The Indian Perspective</vt:lpstr>
      <vt:lpstr>Maritime Threats</vt:lpstr>
      <vt:lpstr> Indo-Pacific Oceans Initiative (IPOI) &amp; 'Security and Growth for All in the Region (SAGAR)'  </vt:lpstr>
      <vt:lpstr> Future Roadmap for Maritime Security </vt:lpstr>
      <vt:lpstr>PowerPoint Presentation</vt:lpstr>
      <vt:lpstr>India’s Maritime Vision for 2047 –Becoming a Maritime Superpower </vt:lpstr>
      <vt:lpstr>  Environmental Sustainability &amp; Ocean Conservation in India </vt:lpstr>
      <vt:lpstr>Green Shipping &amp; Carbon Reduction Initiatives </vt:lpstr>
      <vt:lpstr>Hon’ble Prime Minister Shri Modi ji VISION</vt:lpstr>
      <vt:lpstr>PowerPoint Presentation</vt:lpstr>
      <vt:lpstr>The Green Tug Transition Program (GTTP) </vt:lpstr>
      <vt:lpstr>The National Green Hydrogen Mission (NGHM)</vt:lpstr>
      <vt:lpstr>India’s Marine Renewable Energy &amp; Sustainable Blue Economy </vt:lpstr>
      <vt:lpstr>PowerPoint Presentation</vt:lpstr>
      <vt:lpstr>Blue economy for India means a number of economic opportunities related to ocean and marine ecosystems, playing an important role in generating and sustaining livelihoods</vt:lpstr>
      <vt:lpstr>PowerPoint Presentation</vt:lpstr>
      <vt:lpstr>Marine Biodiversity Conservation &amp; Ecosystem Protection</vt:lpstr>
      <vt:lpstr>Waste Management &amp; Marine Pollution Control </vt:lpstr>
      <vt:lpstr>PowerPoint Presentation</vt:lpstr>
      <vt:lpstr>Conclusion of today’s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gaurav rohatgi</dc:creator>
  <cp:lastModifiedBy>gaurav rohatgi</cp:lastModifiedBy>
  <cp:revision>7</cp:revision>
  <dcterms:created xsi:type="dcterms:W3CDTF">2025-04-01T10:16:20Z</dcterms:created>
  <dcterms:modified xsi:type="dcterms:W3CDTF">2025-04-03T18:44:16Z</dcterms:modified>
</cp:coreProperties>
</file>