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62" r:id="rId3"/>
    <p:sldId id="263" r:id="rId4"/>
    <p:sldId id="264" r:id="rId5"/>
    <p:sldId id="257" r:id="rId6"/>
    <p:sldId id="258" r:id="rId7"/>
    <p:sldId id="259" r:id="rId8"/>
    <p:sldId id="260" r:id="rId9"/>
    <p:sldId id="261" r:id="rId10"/>
    <p:sldId id="266" r:id="rId11"/>
    <p:sldId id="267" r:id="rId12"/>
    <p:sldId id="268" r:id="rId13"/>
    <p:sldId id="270" r:id="rId14"/>
    <p:sldId id="271" r:id="rId15"/>
    <p:sldId id="272" r:id="rId16"/>
    <p:sldId id="484" r:id="rId17"/>
    <p:sldId id="274" r:id="rId18"/>
    <p:sldId id="275" r:id="rId19"/>
    <p:sldId id="276" r:id="rId20"/>
    <p:sldId id="299" r:id="rId21"/>
    <p:sldId id="300" r:id="rId22"/>
    <p:sldId id="301" r:id="rId23"/>
    <p:sldId id="303" r:id="rId24"/>
    <p:sldId id="294" r:id="rId25"/>
    <p:sldId id="295" r:id="rId26"/>
    <p:sldId id="304" r:id="rId27"/>
    <p:sldId id="279" r:id="rId28"/>
    <p:sldId id="281" r:id="rId29"/>
    <p:sldId id="285" r:id="rId30"/>
    <p:sldId id="283" r:id="rId31"/>
    <p:sldId id="286" r:id="rId32"/>
    <p:sldId id="287" r:id="rId33"/>
    <p:sldId id="297" r:id="rId34"/>
    <p:sldId id="315" r:id="rId35"/>
    <p:sldId id="313" r:id="rId36"/>
    <p:sldId id="314" r:id="rId37"/>
    <p:sldId id="406" r:id="rId38"/>
    <p:sldId id="407" r:id="rId39"/>
    <p:sldId id="397" r:id="rId40"/>
    <p:sldId id="475" r:id="rId41"/>
    <p:sldId id="476" r:id="rId42"/>
    <p:sldId id="363" r:id="rId43"/>
    <p:sldId id="462" r:id="rId44"/>
    <p:sldId id="464" r:id="rId45"/>
    <p:sldId id="289" r:id="rId46"/>
    <p:sldId id="319" r:id="rId47"/>
    <p:sldId id="320" r:id="rId48"/>
    <p:sldId id="322" r:id="rId49"/>
    <p:sldId id="465" r:id="rId50"/>
    <p:sldId id="399" r:id="rId51"/>
    <p:sldId id="461" r:id="rId52"/>
    <p:sldId id="466" r:id="rId53"/>
    <p:sldId id="473" r:id="rId54"/>
    <p:sldId id="485" r:id="rId55"/>
    <p:sldId id="486" r:id="rId56"/>
    <p:sldId id="298" r:id="rId57"/>
    <p:sldId id="487" r:id="rId58"/>
    <p:sldId id="489" r:id="rId59"/>
    <p:sldId id="284" r:id="rId60"/>
    <p:sldId id="269" r:id="rId61"/>
    <p:sldId id="467" r:id="rId62"/>
    <p:sldId id="468" r:id="rId63"/>
    <p:sldId id="469" r:id="rId64"/>
    <p:sldId id="470" r:id="rId65"/>
    <p:sldId id="471" r:id="rId66"/>
    <p:sldId id="302" r:id="rId67"/>
    <p:sldId id="472" r:id="rId68"/>
    <p:sldId id="332" r:id="rId69"/>
    <p:sldId id="330" r:id="rId70"/>
    <p:sldId id="331" r:id="rId71"/>
    <p:sldId id="333" r:id="rId72"/>
    <p:sldId id="326" r:id="rId73"/>
    <p:sldId id="327" r:id="rId74"/>
    <p:sldId id="324" r:id="rId75"/>
    <p:sldId id="478" r:id="rId76"/>
    <p:sldId id="479" r:id="rId77"/>
    <p:sldId id="480" r:id="rId78"/>
    <p:sldId id="307" r:id="rId79"/>
    <p:sldId id="292" r:id="rId80"/>
    <p:sldId id="481" r:id="rId81"/>
    <p:sldId id="482" r:id="rId82"/>
    <p:sldId id="293" r:id="rId83"/>
    <p:sldId id="48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sorterViewPr>
    <p:cViewPr>
      <p:scale>
        <a:sx n="100" d="100"/>
        <a:sy n="100" d="100"/>
      </p:scale>
      <p:origin x="0" y="-252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F37CD3-0AF0-43FE-BC68-1A480141CD2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60AFDF48-5B0A-4B2D-9CB3-DF4376A7AD14}">
      <dgm:prSet phldrT="[Text]"/>
      <dgm:spPr>
        <a:blipFill rotWithShape="0">
          <a:blip xmlns:r="http://schemas.openxmlformats.org/officeDocument/2006/relationships" r:embed="rId1"/>
          <a:stretch>
            <a:fillRect/>
          </a:stretch>
        </a:blipFill>
      </dgm:spPr>
      <dgm:t>
        <a:bodyPr/>
        <a:lstStyle/>
        <a:p>
          <a:endParaRPr lang="en-US" dirty="0"/>
        </a:p>
      </dgm:t>
    </dgm:pt>
    <dgm:pt modelId="{80F62233-81D1-43C5-A3B3-E1DDC6F669A5}" type="parTrans" cxnId="{98CF76CA-8374-4520-ABF9-BC34ABA56D19}">
      <dgm:prSet/>
      <dgm:spPr/>
      <dgm:t>
        <a:bodyPr/>
        <a:lstStyle/>
        <a:p>
          <a:endParaRPr lang="en-US"/>
        </a:p>
      </dgm:t>
    </dgm:pt>
    <dgm:pt modelId="{3E5812BE-40AE-42E7-B04E-C03416E3DCAA}" type="sibTrans" cxnId="{98CF76CA-8374-4520-ABF9-BC34ABA56D19}">
      <dgm:prSet/>
      <dgm:spPr/>
      <dgm:t>
        <a:bodyPr/>
        <a:lstStyle/>
        <a:p>
          <a:endParaRPr lang="en-US"/>
        </a:p>
      </dgm:t>
    </dgm:pt>
    <dgm:pt modelId="{CDE581EE-6807-4B8F-B08F-12891F642BE3}">
      <dgm:prSet phldrT="[Text]"/>
      <dgm:spPr>
        <a:blipFill rotWithShape="0">
          <a:blip xmlns:r="http://schemas.openxmlformats.org/officeDocument/2006/relationships" r:embed="rId2"/>
          <a:stretch>
            <a:fillRect/>
          </a:stretch>
        </a:blipFill>
      </dgm:spPr>
      <dgm:t>
        <a:bodyPr/>
        <a:lstStyle/>
        <a:p>
          <a:endParaRPr lang="en-US" dirty="0"/>
        </a:p>
      </dgm:t>
    </dgm:pt>
    <dgm:pt modelId="{1C4AAD9A-3DF2-40FF-836A-EAF127E5FBAB}" type="parTrans" cxnId="{08A8D776-60C3-4AE1-BA76-6892F3B69BC3}">
      <dgm:prSet/>
      <dgm:spPr/>
      <dgm:t>
        <a:bodyPr/>
        <a:lstStyle/>
        <a:p>
          <a:endParaRPr lang="en-US"/>
        </a:p>
      </dgm:t>
    </dgm:pt>
    <dgm:pt modelId="{023C6A2C-BB6A-4614-9C95-A65A79A32E18}" type="sibTrans" cxnId="{08A8D776-60C3-4AE1-BA76-6892F3B69BC3}">
      <dgm:prSet/>
      <dgm:spPr/>
      <dgm:t>
        <a:bodyPr/>
        <a:lstStyle/>
        <a:p>
          <a:endParaRPr lang="en-US"/>
        </a:p>
      </dgm:t>
    </dgm:pt>
    <dgm:pt modelId="{D20FF950-0478-48C5-B5E9-357592E37D4A}">
      <dgm:prSet phldrT="[Text]"/>
      <dgm:spPr>
        <a:blipFill rotWithShape="0">
          <a:blip xmlns:r="http://schemas.openxmlformats.org/officeDocument/2006/relationships" r:embed="rId3"/>
          <a:stretch>
            <a:fillRect/>
          </a:stretch>
        </a:blipFill>
      </dgm:spPr>
      <dgm:t>
        <a:bodyPr/>
        <a:lstStyle/>
        <a:p>
          <a:endParaRPr lang="en-US" dirty="0"/>
        </a:p>
      </dgm:t>
    </dgm:pt>
    <dgm:pt modelId="{9E94F182-DB3E-41B2-8955-07BD55E98360}" type="parTrans" cxnId="{E76AE38B-862D-4DBB-B440-DF89AE2374B9}">
      <dgm:prSet/>
      <dgm:spPr/>
      <dgm:t>
        <a:bodyPr/>
        <a:lstStyle/>
        <a:p>
          <a:endParaRPr lang="en-US"/>
        </a:p>
      </dgm:t>
    </dgm:pt>
    <dgm:pt modelId="{A008B270-92A8-4901-90DA-0E3D775B3130}" type="sibTrans" cxnId="{E76AE38B-862D-4DBB-B440-DF89AE2374B9}">
      <dgm:prSet/>
      <dgm:spPr/>
      <dgm:t>
        <a:bodyPr/>
        <a:lstStyle/>
        <a:p>
          <a:endParaRPr lang="en-US"/>
        </a:p>
      </dgm:t>
    </dgm:pt>
    <dgm:pt modelId="{ADE09A1C-7486-4174-A741-0BFEFFE9FBC2}">
      <dgm:prSet/>
      <dgm:spPr>
        <a:blipFill rotWithShape="0">
          <a:blip xmlns:r="http://schemas.openxmlformats.org/officeDocument/2006/relationships" r:embed="rId4"/>
          <a:stretch>
            <a:fillRect/>
          </a:stretch>
        </a:blipFill>
      </dgm:spPr>
      <dgm:t>
        <a:bodyPr/>
        <a:lstStyle/>
        <a:p>
          <a:endParaRPr lang="en-US" dirty="0"/>
        </a:p>
      </dgm:t>
    </dgm:pt>
    <dgm:pt modelId="{A20AD1C6-1174-45A7-A683-60A76F00FB10}" type="parTrans" cxnId="{2C5408A0-BE05-4062-93D3-638843AB8562}">
      <dgm:prSet/>
      <dgm:spPr/>
      <dgm:t>
        <a:bodyPr/>
        <a:lstStyle/>
        <a:p>
          <a:endParaRPr lang="en-US"/>
        </a:p>
      </dgm:t>
    </dgm:pt>
    <dgm:pt modelId="{A07A4AD1-16FD-4678-8ED2-49763E750872}" type="sibTrans" cxnId="{2C5408A0-BE05-4062-93D3-638843AB8562}">
      <dgm:prSet/>
      <dgm:spPr/>
      <dgm:t>
        <a:bodyPr/>
        <a:lstStyle/>
        <a:p>
          <a:endParaRPr lang="en-US"/>
        </a:p>
      </dgm:t>
    </dgm:pt>
    <dgm:pt modelId="{BB249F25-9B43-4479-B068-CDBC4BB09B7E}">
      <dgm:prSet/>
      <dgm:spPr>
        <a:blipFill rotWithShape="0">
          <a:blip xmlns:r="http://schemas.openxmlformats.org/officeDocument/2006/relationships" r:embed="rId5"/>
          <a:stretch>
            <a:fillRect/>
          </a:stretch>
        </a:blipFill>
      </dgm:spPr>
      <dgm:t>
        <a:bodyPr/>
        <a:lstStyle/>
        <a:p>
          <a:endParaRPr lang="en-IN" dirty="0"/>
        </a:p>
      </dgm:t>
    </dgm:pt>
    <dgm:pt modelId="{7BC24760-57C0-420B-B371-51F719929192}" type="parTrans" cxnId="{9A11AC8C-37FC-4CBB-B12A-CCFFA5672A62}">
      <dgm:prSet/>
      <dgm:spPr/>
      <dgm:t>
        <a:bodyPr/>
        <a:lstStyle/>
        <a:p>
          <a:endParaRPr lang="en-IN"/>
        </a:p>
      </dgm:t>
    </dgm:pt>
    <dgm:pt modelId="{900E68B3-3AF9-4DB4-AFA7-3A7F23BEA1A6}" type="sibTrans" cxnId="{9A11AC8C-37FC-4CBB-B12A-CCFFA5672A62}">
      <dgm:prSet/>
      <dgm:spPr/>
      <dgm:t>
        <a:bodyPr/>
        <a:lstStyle/>
        <a:p>
          <a:endParaRPr lang="en-IN"/>
        </a:p>
      </dgm:t>
    </dgm:pt>
    <dgm:pt modelId="{07F290F0-C5D3-4EDD-B280-9A5EAD30E7C5}">
      <dgm:prSet/>
      <dgm:spPr>
        <a:noFill/>
      </dgm:spPr>
      <dgm:t>
        <a:bodyPr/>
        <a:lstStyle/>
        <a:p>
          <a:r>
            <a:rPr lang="en-US" b="1" dirty="0">
              <a:solidFill>
                <a:schemeClr val="tx1"/>
              </a:solidFill>
              <a:latin typeface="Arial" panose="020B0604020202020204" pitchFamily="34" charset="0"/>
              <a:cs typeface="Arial" panose="020B0604020202020204" pitchFamily="34" charset="0"/>
            </a:rPr>
            <a:t>Processing of waste from Pigeon pea stalks</a:t>
          </a:r>
          <a:endParaRPr lang="en-IN" dirty="0">
            <a:solidFill>
              <a:schemeClr val="tx1"/>
            </a:solidFill>
            <a:latin typeface="Arial" panose="020B0604020202020204" pitchFamily="34" charset="0"/>
            <a:cs typeface="Arial" panose="020B0604020202020204" pitchFamily="34" charset="0"/>
          </a:endParaRPr>
        </a:p>
      </dgm:t>
    </dgm:pt>
    <dgm:pt modelId="{D86C3C94-6EA1-4BA8-AF69-C6B9C69251F4}" type="parTrans" cxnId="{1D5B9C75-844E-4FBC-A16E-E364EAF1704A}">
      <dgm:prSet/>
      <dgm:spPr/>
      <dgm:t>
        <a:bodyPr/>
        <a:lstStyle/>
        <a:p>
          <a:endParaRPr lang="en-IN"/>
        </a:p>
      </dgm:t>
    </dgm:pt>
    <dgm:pt modelId="{A734C30A-28A1-4602-95E4-3BE0AD885BD5}" type="sibTrans" cxnId="{1D5B9C75-844E-4FBC-A16E-E364EAF1704A}">
      <dgm:prSet/>
      <dgm:spPr/>
      <dgm:t>
        <a:bodyPr/>
        <a:lstStyle/>
        <a:p>
          <a:endParaRPr lang="en-IN"/>
        </a:p>
      </dgm:t>
    </dgm:pt>
    <dgm:pt modelId="{35753A55-294F-482E-A770-BE5757700EA5}" type="pres">
      <dgm:prSet presAssocID="{59F37CD3-0AF0-43FE-BC68-1A480141CD27}" presName="diagram" presStyleCnt="0">
        <dgm:presLayoutVars>
          <dgm:chPref val="1"/>
          <dgm:dir/>
          <dgm:animOne val="branch"/>
          <dgm:animLvl val="lvl"/>
          <dgm:resizeHandles val="exact"/>
        </dgm:presLayoutVars>
      </dgm:prSet>
      <dgm:spPr/>
    </dgm:pt>
    <dgm:pt modelId="{C70ED7DC-676C-45D9-ADEC-B29F9A6AD6EB}" type="pres">
      <dgm:prSet presAssocID="{60AFDF48-5B0A-4B2D-9CB3-DF4376A7AD14}" presName="root1" presStyleCnt="0"/>
      <dgm:spPr/>
    </dgm:pt>
    <dgm:pt modelId="{F440A184-2B1D-49F0-A1D7-4950C16FCEFB}" type="pres">
      <dgm:prSet presAssocID="{60AFDF48-5B0A-4B2D-9CB3-DF4376A7AD14}" presName="LevelOneTextNode" presStyleLbl="node0" presStyleIdx="0" presStyleCnt="2" custScaleY="329975" custLinFactNeighborX="-98" custLinFactNeighborY="60356">
        <dgm:presLayoutVars>
          <dgm:chPref val="3"/>
        </dgm:presLayoutVars>
      </dgm:prSet>
      <dgm:spPr/>
    </dgm:pt>
    <dgm:pt modelId="{847F4ED6-FF51-4905-A36D-017609B34169}" type="pres">
      <dgm:prSet presAssocID="{60AFDF48-5B0A-4B2D-9CB3-DF4376A7AD14}" presName="level2hierChild" presStyleCnt="0"/>
      <dgm:spPr/>
    </dgm:pt>
    <dgm:pt modelId="{95F41E03-20E6-40AF-8AD4-C18CD44A6349}" type="pres">
      <dgm:prSet presAssocID="{1C4AAD9A-3DF2-40FF-836A-EAF127E5FBAB}" presName="conn2-1" presStyleLbl="parChTrans1D2" presStyleIdx="0" presStyleCnt="2"/>
      <dgm:spPr/>
    </dgm:pt>
    <dgm:pt modelId="{9C4EDE06-D514-4AC1-B0A7-2D47B4C5EDC2}" type="pres">
      <dgm:prSet presAssocID="{1C4AAD9A-3DF2-40FF-836A-EAF127E5FBAB}" presName="connTx" presStyleLbl="parChTrans1D2" presStyleIdx="0" presStyleCnt="2"/>
      <dgm:spPr/>
    </dgm:pt>
    <dgm:pt modelId="{8325CB77-95E2-4D89-86FB-436C4F51CF40}" type="pres">
      <dgm:prSet presAssocID="{CDE581EE-6807-4B8F-B08F-12891F642BE3}" presName="root2" presStyleCnt="0"/>
      <dgm:spPr/>
    </dgm:pt>
    <dgm:pt modelId="{D3E72D01-6F50-4A07-8E4A-ED09D22867B6}" type="pres">
      <dgm:prSet presAssocID="{CDE581EE-6807-4B8F-B08F-12891F642BE3}" presName="LevelTwoTextNode" presStyleLbl="node2" presStyleIdx="0" presStyleCnt="2" custScaleY="120536" custLinFactNeighborX="3320" custLinFactNeighborY="-5114">
        <dgm:presLayoutVars>
          <dgm:chPref val="3"/>
        </dgm:presLayoutVars>
      </dgm:prSet>
      <dgm:spPr/>
    </dgm:pt>
    <dgm:pt modelId="{83979BC5-D689-4147-8335-7D3FCD3D6496}" type="pres">
      <dgm:prSet presAssocID="{CDE581EE-6807-4B8F-B08F-12891F642BE3}" presName="level3hierChild" presStyleCnt="0"/>
      <dgm:spPr/>
    </dgm:pt>
    <dgm:pt modelId="{9B12F9BA-A233-43A8-8A8E-8EF551B72AFE}" type="pres">
      <dgm:prSet presAssocID="{7BC24760-57C0-420B-B371-51F719929192}" presName="conn2-1" presStyleLbl="parChTrans1D3" presStyleIdx="0" presStyleCnt="2"/>
      <dgm:spPr/>
    </dgm:pt>
    <dgm:pt modelId="{40CF9861-2D59-451E-8B12-3B2CF1C15DCD}" type="pres">
      <dgm:prSet presAssocID="{7BC24760-57C0-420B-B371-51F719929192}" presName="connTx" presStyleLbl="parChTrans1D3" presStyleIdx="0" presStyleCnt="2"/>
      <dgm:spPr/>
    </dgm:pt>
    <dgm:pt modelId="{7BFE62D5-9E58-48C7-8D73-C86544C0342B}" type="pres">
      <dgm:prSet presAssocID="{BB249F25-9B43-4479-B068-CDBC4BB09B7E}" presName="root2" presStyleCnt="0"/>
      <dgm:spPr/>
    </dgm:pt>
    <dgm:pt modelId="{092588A8-29F8-4E01-94AF-7C1CBCDDF499}" type="pres">
      <dgm:prSet presAssocID="{BB249F25-9B43-4479-B068-CDBC4BB09B7E}" presName="LevelTwoTextNode" presStyleLbl="node3" presStyleIdx="0" presStyleCnt="2" custScaleY="126675" custLinFactNeighborX="-16843" custLinFactNeighborY="-11082">
        <dgm:presLayoutVars>
          <dgm:chPref val="3"/>
        </dgm:presLayoutVars>
      </dgm:prSet>
      <dgm:spPr/>
    </dgm:pt>
    <dgm:pt modelId="{68134F11-5DAA-4279-8381-37B4E9A10D69}" type="pres">
      <dgm:prSet presAssocID="{BB249F25-9B43-4479-B068-CDBC4BB09B7E}" presName="level3hierChild" presStyleCnt="0"/>
      <dgm:spPr/>
    </dgm:pt>
    <dgm:pt modelId="{AA5BD314-5D04-4FA1-9899-24F4B193BECA}" type="pres">
      <dgm:prSet presAssocID="{9E94F182-DB3E-41B2-8955-07BD55E98360}" presName="conn2-1" presStyleLbl="parChTrans1D2" presStyleIdx="1" presStyleCnt="2"/>
      <dgm:spPr/>
    </dgm:pt>
    <dgm:pt modelId="{57E14AA1-4EF4-4C64-9486-65AD7C6549A5}" type="pres">
      <dgm:prSet presAssocID="{9E94F182-DB3E-41B2-8955-07BD55E98360}" presName="connTx" presStyleLbl="parChTrans1D2" presStyleIdx="1" presStyleCnt="2"/>
      <dgm:spPr/>
    </dgm:pt>
    <dgm:pt modelId="{ED1F3CAC-6154-4EA6-927B-8BC5C63F10E0}" type="pres">
      <dgm:prSet presAssocID="{D20FF950-0478-48C5-B5E9-357592E37D4A}" presName="root2" presStyleCnt="0"/>
      <dgm:spPr/>
    </dgm:pt>
    <dgm:pt modelId="{A61E7721-CA1A-4964-985E-421923919043}" type="pres">
      <dgm:prSet presAssocID="{D20FF950-0478-48C5-B5E9-357592E37D4A}" presName="LevelTwoTextNode" presStyleLbl="node2" presStyleIdx="1" presStyleCnt="2" custScaleY="167805" custLinFactNeighborX="3320" custLinFactNeighborY="88429">
        <dgm:presLayoutVars>
          <dgm:chPref val="3"/>
        </dgm:presLayoutVars>
      </dgm:prSet>
      <dgm:spPr/>
    </dgm:pt>
    <dgm:pt modelId="{4ADFEB72-B5FD-458F-AD52-665DE5FFB478}" type="pres">
      <dgm:prSet presAssocID="{D20FF950-0478-48C5-B5E9-357592E37D4A}" presName="level3hierChild" presStyleCnt="0"/>
      <dgm:spPr/>
    </dgm:pt>
    <dgm:pt modelId="{C35D479B-2B93-4E75-83F5-BB7E04740D29}" type="pres">
      <dgm:prSet presAssocID="{A20AD1C6-1174-45A7-A683-60A76F00FB10}" presName="conn2-1" presStyleLbl="parChTrans1D3" presStyleIdx="1" presStyleCnt="2"/>
      <dgm:spPr/>
    </dgm:pt>
    <dgm:pt modelId="{690D20FA-E7CE-46B3-8E9D-9EEBCDB24272}" type="pres">
      <dgm:prSet presAssocID="{A20AD1C6-1174-45A7-A683-60A76F00FB10}" presName="connTx" presStyleLbl="parChTrans1D3" presStyleIdx="1" presStyleCnt="2"/>
      <dgm:spPr/>
    </dgm:pt>
    <dgm:pt modelId="{6908DD1D-180E-427E-BE5C-61429A686E4B}" type="pres">
      <dgm:prSet presAssocID="{ADE09A1C-7486-4174-A741-0BFEFFE9FBC2}" presName="root2" presStyleCnt="0"/>
      <dgm:spPr/>
    </dgm:pt>
    <dgm:pt modelId="{79BA383E-A17A-4BF1-BAD8-0DCF93E2D0AA}" type="pres">
      <dgm:prSet presAssocID="{ADE09A1C-7486-4174-A741-0BFEFFE9FBC2}" presName="LevelTwoTextNode" presStyleLbl="node3" presStyleIdx="1" presStyleCnt="2" custScaleY="153408" custLinFactNeighborX="-16843" custLinFactNeighborY="90221">
        <dgm:presLayoutVars>
          <dgm:chPref val="3"/>
        </dgm:presLayoutVars>
      </dgm:prSet>
      <dgm:spPr/>
    </dgm:pt>
    <dgm:pt modelId="{3808860B-87D8-4EAF-AC53-A171D1A3276E}" type="pres">
      <dgm:prSet presAssocID="{ADE09A1C-7486-4174-A741-0BFEFFE9FBC2}" presName="level3hierChild" presStyleCnt="0"/>
      <dgm:spPr/>
    </dgm:pt>
    <dgm:pt modelId="{BE30AD7D-4780-46AA-92A3-7918C88E7E04}" type="pres">
      <dgm:prSet presAssocID="{07F290F0-C5D3-4EDD-B280-9A5EAD30E7C5}" presName="root1" presStyleCnt="0"/>
      <dgm:spPr/>
    </dgm:pt>
    <dgm:pt modelId="{866D5662-4CB6-43F0-B0B3-5A119ACBE440}" type="pres">
      <dgm:prSet presAssocID="{07F290F0-C5D3-4EDD-B280-9A5EAD30E7C5}" presName="LevelOneTextNode" presStyleLbl="node0" presStyleIdx="1" presStyleCnt="2" custScaleX="380415" custScaleY="49307" custLinFactY="-200000" custLinFactNeighborX="1627" custLinFactNeighborY="-208586">
        <dgm:presLayoutVars>
          <dgm:chPref val="3"/>
        </dgm:presLayoutVars>
      </dgm:prSet>
      <dgm:spPr/>
    </dgm:pt>
    <dgm:pt modelId="{01397E49-BF8D-4116-8A38-482AEEFED004}" type="pres">
      <dgm:prSet presAssocID="{07F290F0-C5D3-4EDD-B280-9A5EAD30E7C5}" presName="level2hierChild" presStyleCnt="0"/>
      <dgm:spPr/>
    </dgm:pt>
  </dgm:ptLst>
  <dgm:cxnLst>
    <dgm:cxn modelId="{A0E5021D-B7F2-4268-9F03-8CD8EE354D37}" type="presOf" srcId="{07F290F0-C5D3-4EDD-B280-9A5EAD30E7C5}" destId="{866D5662-4CB6-43F0-B0B3-5A119ACBE440}" srcOrd="0" destOrd="0" presId="urn:microsoft.com/office/officeart/2005/8/layout/hierarchy2"/>
    <dgm:cxn modelId="{85F14821-506A-43D3-A120-F52EB37BC410}" type="presOf" srcId="{A20AD1C6-1174-45A7-A683-60A76F00FB10}" destId="{C35D479B-2B93-4E75-83F5-BB7E04740D29}" srcOrd="0" destOrd="0" presId="urn:microsoft.com/office/officeart/2005/8/layout/hierarchy2"/>
    <dgm:cxn modelId="{6B85E034-1929-42BF-A73B-7EDF250FEFAE}" type="presOf" srcId="{1C4AAD9A-3DF2-40FF-836A-EAF127E5FBAB}" destId="{9C4EDE06-D514-4AC1-B0A7-2D47B4C5EDC2}" srcOrd="1" destOrd="0" presId="urn:microsoft.com/office/officeart/2005/8/layout/hierarchy2"/>
    <dgm:cxn modelId="{25042F63-14AE-4472-AC2C-9D458B9E71E1}" type="presOf" srcId="{59F37CD3-0AF0-43FE-BC68-1A480141CD27}" destId="{35753A55-294F-482E-A770-BE5757700EA5}" srcOrd="0" destOrd="0" presId="urn:microsoft.com/office/officeart/2005/8/layout/hierarchy2"/>
    <dgm:cxn modelId="{E2AD0D51-8D38-4C3C-BC4C-3C6772B47A42}" type="presOf" srcId="{A20AD1C6-1174-45A7-A683-60A76F00FB10}" destId="{690D20FA-E7CE-46B3-8E9D-9EEBCDB24272}" srcOrd="1" destOrd="0" presId="urn:microsoft.com/office/officeart/2005/8/layout/hierarchy2"/>
    <dgm:cxn modelId="{6CE89B72-1A71-421D-AC1C-A5C3706872F9}" type="presOf" srcId="{9E94F182-DB3E-41B2-8955-07BD55E98360}" destId="{AA5BD314-5D04-4FA1-9899-24F4B193BECA}" srcOrd="0" destOrd="0" presId="urn:microsoft.com/office/officeart/2005/8/layout/hierarchy2"/>
    <dgm:cxn modelId="{1D5B9C75-844E-4FBC-A16E-E364EAF1704A}" srcId="{59F37CD3-0AF0-43FE-BC68-1A480141CD27}" destId="{07F290F0-C5D3-4EDD-B280-9A5EAD30E7C5}" srcOrd="1" destOrd="0" parTransId="{D86C3C94-6EA1-4BA8-AF69-C6B9C69251F4}" sibTransId="{A734C30A-28A1-4602-95E4-3BE0AD885BD5}"/>
    <dgm:cxn modelId="{1E0D0E56-5E34-44A7-998E-A093E4321797}" type="presOf" srcId="{7BC24760-57C0-420B-B371-51F719929192}" destId="{40CF9861-2D59-451E-8B12-3B2CF1C15DCD}" srcOrd="1" destOrd="0" presId="urn:microsoft.com/office/officeart/2005/8/layout/hierarchy2"/>
    <dgm:cxn modelId="{08A8D776-60C3-4AE1-BA76-6892F3B69BC3}" srcId="{60AFDF48-5B0A-4B2D-9CB3-DF4376A7AD14}" destId="{CDE581EE-6807-4B8F-B08F-12891F642BE3}" srcOrd="0" destOrd="0" parTransId="{1C4AAD9A-3DF2-40FF-836A-EAF127E5FBAB}" sibTransId="{023C6A2C-BB6A-4614-9C95-A65A79A32E18}"/>
    <dgm:cxn modelId="{E76AE38B-862D-4DBB-B440-DF89AE2374B9}" srcId="{60AFDF48-5B0A-4B2D-9CB3-DF4376A7AD14}" destId="{D20FF950-0478-48C5-B5E9-357592E37D4A}" srcOrd="1" destOrd="0" parTransId="{9E94F182-DB3E-41B2-8955-07BD55E98360}" sibTransId="{A008B270-92A8-4901-90DA-0E3D775B3130}"/>
    <dgm:cxn modelId="{9A11AC8C-37FC-4CBB-B12A-CCFFA5672A62}" srcId="{CDE581EE-6807-4B8F-B08F-12891F642BE3}" destId="{BB249F25-9B43-4479-B068-CDBC4BB09B7E}" srcOrd="0" destOrd="0" parTransId="{7BC24760-57C0-420B-B371-51F719929192}" sibTransId="{900E68B3-3AF9-4DB4-AFA7-3A7F23BEA1A6}"/>
    <dgm:cxn modelId="{0532199A-C2AF-4B07-912C-37D7B6FC86B5}" type="presOf" srcId="{7BC24760-57C0-420B-B371-51F719929192}" destId="{9B12F9BA-A233-43A8-8A8E-8EF551B72AFE}" srcOrd="0" destOrd="0" presId="urn:microsoft.com/office/officeart/2005/8/layout/hierarchy2"/>
    <dgm:cxn modelId="{ADCA859F-F14B-47E0-821A-7F62FFF98488}" type="presOf" srcId="{9E94F182-DB3E-41B2-8955-07BD55E98360}" destId="{57E14AA1-4EF4-4C64-9486-65AD7C6549A5}" srcOrd="1" destOrd="0" presId="urn:microsoft.com/office/officeart/2005/8/layout/hierarchy2"/>
    <dgm:cxn modelId="{71349F9F-B76A-46FF-87DE-7CEB138CF4AB}" type="presOf" srcId="{60AFDF48-5B0A-4B2D-9CB3-DF4376A7AD14}" destId="{F440A184-2B1D-49F0-A1D7-4950C16FCEFB}" srcOrd="0" destOrd="0" presId="urn:microsoft.com/office/officeart/2005/8/layout/hierarchy2"/>
    <dgm:cxn modelId="{2C5408A0-BE05-4062-93D3-638843AB8562}" srcId="{D20FF950-0478-48C5-B5E9-357592E37D4A}" destId="{ADE09A1C-7486-4174-A741-0BFEFFE9FBC2}" srcOrd="0" destOrd="0" parTransId="{A20AD1C6-1174-45A7-A683-60A76F00FB10}" sibTransId="{A07A4AD1-16FD-4678-8ED2-49763E750872}"/>
    <dgm:cxn modelId="{4B08D4A0-CE6E-4D86-BE2C-3B7E6D9A062F}" type="presOf" srcId="{1C4AAD9A-3DF2-40FF-836A-EAF127E5FBAB}" destId="{95F41E03-20E6-40AF-8AD4-C18CD44A6349}" srcOrd="0" destOrd="0" presId="urn:microsoft.com/office/officeart/2005/8/layout/hierarchy2"/>
    <dgm:cxn modelId="{98CF76CA-8374-4520-ABF9-BC34ABA56D19}" srcId="{59F37CD3-0AF0-43FE-BC68-1A480141CD27}" destId="{60AFDF48-5B0A-4B2D-9CB3-DF4376A7AD14}" srcOrd="0" destOrd="0" parTransId="{80F62233-81D1-43C5-A3B3-E1DDC6F669A5}" sibTransId="{3E5812BE-40AE-42E7-B04E-C03416E3DCAA}"/>
    <dgm:cxn modelId="{632C2BD3-B45D-40CD-9CF8-E5B43252ECFC}" type="presOf" srcId="{BB249F25-9B43-4479-B068-CDBC4BB09B7E}" destId="{092588A8-29F8-4E01-94AF-7C1CBCDDF499}" srcOrd="0" destOrd="0" presId="urn:microsoft.com/office/officeart/2005/8/layout/hierarchy2"/>
    <dgm:cxn modelId="{8102F5D9-2D29-494C-B74A-0251BC1F6675}" type="presOf" srcId="{ADE09A1C-7486-4174-A741-0BFEFFE9FBC2}" destId="{79BA383E-A17A-4BF1-BAD8-0DCF93E2D0AA}" srcOrd="0" destOrd="0" presId="urn:microsoft.com/office/officeart/2005/8/layout/hierarchy2"/>
    <dgm:cxn modelId="{AB3F5AE2-32B8-4299-A404-A09FE5028077}" type="presOf" srcId="{D20FF950-0478-48C5-B5E9-357592E37D4A}" destId="{A61E7721-CA1A-4964-985E-421923919043}" srcOrd="0" destOrd="0" presId="urn:microsoft.com/office/officeart/2005/8/layout/hierarchy2"/>
    <dgm:cxn modelId="{06C5A7F3-1976-4670-A600-8786B2B30E0E}" type="presOf" srcId="{CDE581EE-6807-4B8F-B08F-12891F642BE3}" destId="{D3E72D01-6F50-4A07-8E4A-ED09D22867B6}" srcOrd="0" destOrd="0" presId="urn:microsoft.com/office/officeart/2005/8/layout/hierarchy2"/>
    <dgm:cxn modelId="{83A825F6-AA6D-438E-BAAB-A876C284E834}" type="presParOf" srcId="{35753A55-294F-482E-A770-BE5757700EA5}" destId="{C70ED7DC-676C-45D9-ADEC-B29F9A6AD6EB}" srcOrd="0" destOrd="0" presId="urn:microsoft.com/office/officeart/2005/8/layout/hierarchy2"/>
    <dgm:cxn modelId="{DA7983D5-C8EE-44B1-B111-496A16EFD0EE}" type="presParOf" srcId="{C70ED7DC-676C-45D9-ADEC-B29F9A6AD6EB}" destId="{F440A184-2B1D-49F0-A1D7-4950C16FCEFB}" srcOrd="0" destOrd="0" presId="urn:microsoft.com/office/officeart/2005/8/layout/hierarchy2"/>
    <dgm:cxn modelId="{B6D249DB-67B3-4929-9D02-21C65D2AB6D8}" type="presParOf" srcId="{C70ED7DC-676C-45D9-ADEC-B29F9A6AD6EB}" destId="{847F4ED6-FF51-4905-A36D-017609B34169}" srcOrd="1" destOrd="0" presId="urn:microsoft.com/office/officeart/2005/8/layout/hierarchy2"/>
    <dgm:cxn modelId="{3640FE69-6CA5-4E7D-99D3-0ADC62694139}" type="presParOf" srcId="{847F4ED6-FF51-4905-A36D-017609B34169}" destId="{95F41E03-20E6-40AF-8AD4-C18CD44A6349}" srcOrd="0" destOrd="0" presId="urn:microsoft.com/office/officeart/2005/8/layout/hierarchy2"/>
    <dgm:cxn modelId="{9CE128C1-9879-45F1-A29A-72F044F4F790}" type="presParOf" srcId="{95F41E03-20E6-40AF-8AD4-C18CD44A6349}" destId="{9C4EDE06-D514-4AC1-B0A7-2D47B4C5EDC2}" srcOrd="0" destOrd="0" presId="urn:microsoft.com/office/officeart/2005/8/layout/hierarchy2"/>
    <dgm:cxn modelId="{1649BAE4-2324-48B0-81BE-E9653456733B}" type="presParOf" srcId="{847F4ED6-FF51-4905-A36D-017609B34169}" destId="{8325CB77-95E2-4D89-86FB-436C4F51CF40}" srcOrd="1" destOrd="0" presId="urn:microsoft.com/office/officeart/2005/8/layout/hierarchy2"/>
    <dgm:cxn modelId="{E3821504-2A73-42D6-A4A8-DAE0072DE819}" type="presParOf" srcId="{8325CB77-95E2-4D89-86FB-436C4F51CF40}" destId="{D3E72D01-6F50-4A07-8E4A-ED09D22867B6}" srcOrd="0" destOrd="0" presId="urn:microsoft.com/office/officeart/2005/8/layout/hierarchy2"/>
    <dgm:cxn modelId="{97F0FC49-F073-4659-9C51-5F8C808CF6E8}" type="presParOf" srcId="{8325CB77-95E2-4D89-86FB-436C4F51CF40}" destId="{83979BC5-D689-4147-8335-7D3FCD3D6496}" srcOrd="1" destOrd="0" presId="urn:microsoft.com/office/officeart/2005/8/layout/hierarchy2"/>
    <dgm:cxn modelId="{8BA4178C-A0C5-431B-8E66-8C1E2C884ACF}" type="presParOf" srcId="{83979BC5-D689-4147-8335-7D3FCD3D6496}" destId="{9B12F9BA-A233-43A8-8A8E-8EF551B72AFE}" srcOrd="0" destOrd="0" presId="urn:microsoft.com/office/officeart/2005/8/layout/hierarchy2"/>
    <dgm:cxn modelId="{37DCCF31-E92B-4B41-8330-3BD1512AAB71}" type="presParOf" srcId="{9B12F9BA-A233-43A8-8A8E-8EF551B72AFE}" destId="{40CF9861-2D59-451E-8B12-3B2CF1C15DCD}" srcOrd="0" destOrd="0" presId="urn:microsoft.com/office/officeart/2005/8/layout/hierarchy2"/>
    <dgm:cxn modelId="{4E71D0D1-0836-4A96-8FC0-712B6E614A07}" type="presParOf" srcId="{83979BC5-D689-4147-8335-7D3FCD3D6496}" destId="{7BFE62D5-9E58-48C7-8D73-C86544C0342B}" srcOrd="1" destOrd="0" presId="urn:microsoft.com/office/officeart/2005/8/layout/hierarchy2"/>
    <dgm:cxn modelId="{14369682-E50D-4CCB-9E74-521A9968A030}" type="presParOf" srcId="{7BFE62D5-9E58-48C7-8D73-C86544C0342B}" destId="{092588A8-29F8-4E01-94AF-7C1CBCDDF499}" srcOrd="0" destOrd="0" presId="urn:microsoft.com/office/officeart/2005/8/layout/hierarchy2"/>
    <dgm:cxn modelId="{20957BBE-7447-471C-9E50-C09D71637D10}" type="presParOf" srcId="{7BFE62D5-9E58-48C7-8D73-C86544C0342B}" destId="{68134F11-5DAA-4279-8381-37B4E9A10D69}" srcOrd="1" destOrd="0" presId="urn:microsoft.com/office/officeart/2005/8/layout/hierarchy2"/>
    <dgm:cxn modelId="{7340C428-22A7-4CC6-B423-B50BADF4745E}" type="presParOf" srcId="{847F4ED6-FF51-4905-A36D-017609B34169}" destId="{AA5BD314-5D04-4FA1-9899-24F4B193BECA}" srcOrd="2" destOrd="0" presId="urn:microsoft.com/office/officeart/2005/8/layout/hierarchy2"/>
    <dgm:cxn modelId="{53EA2D40-FC5D-4C5B-811D-8EDD885A07EF}" type="presParOf" srcId="{AA5BD314-5D04-4FA1-9899-24F4B193BECA}" destId="{57E14AA1-4EF4-4C64-9486-65AD7C6549A5}" srcOrd="0" destOrd="0" presId="urn:microsoft.com/office/officeart/2005/8/layout/hierarchy2"/>
    <dgm:cxn modelId="{8F80A628-555E-4182-ACCA-727A96E47104}" type="presParOf" srcId="{847F4ED6-FF51-4905-A36D-017609B34169}" destId="{ED1F3CAC-6154-4EA6-927B-8BC5C63F10E0}" srcOrd="3" destOrd="0" presId="urn:microsoft.com/office/officeart/2005/8/layout/hierarchy2"/>
    <dgm:cxn modelId="{4F35639B-C5C3-4513-A463-6146F9FC2B04}" type="presParOf" srcId="{ED1F3CAC-6154-4EA6-927B-8BC5C63F10E0}" destId="{A61E7721-CA1A-4964-985E-421923919043}" srcOrd="0" destOrd="0" presId="urn:microsoft.com/office/officeart/2005/8/layout/hierarchy2"/>
    <dgm:cxn modelId="{4243306E-E324-4D40-9DFC-4942F0BA9EB0}" type="presParOf" srcId="{ED1F3CAC-6154-4EA6-927B-8BC5C63F10E0}" destId="{4ADFEB72-B5FD-458F-AD52-665DE5FFB478}" srcOrd="1" destOrd="0" presId="urn:microsoft.com/office/officeart/2005/8/layout/hierarchy2"/>
    <dgm:cxn modelId="{FD826370-3D45-4F92-866A-922DBF0670FC}" type="presParOf" srcId="{4ADFEB72-B5FD-458F-AD52-665DE5FFB478}" destId="{C35D479B-2B93-4E75-83F5-BB7E04740D29}" srcOrd="0" destOrd="0" presId="urn:microsoft.com/office/officeart/2005/8/layout/hierarchy2"/>
    <dgm:cxn modelId="{C5BDC27F-D235-4167-B8E9-4CDE519DBCEC}" type="presParOf" srcId="{C35D479B-2B93-4E75-83F5-BB7E04740D29}" destId="{690D20FA-E7CE-46B3-8E9D-9EEBCDB24272}" srcOrd="0" destOrd="0" presId="urn:microsoft.com/office/officeart/2005/8/layout/hierarchy2"/>
    <dgm:cxn modelId="{A742C53D-C308-43B8-8FA4-30F6C07B0D47}" type="presParOf" srcId="{4ADFEB72-B5FD-458F-AD52-665DE5FFB478}" destId="{6908DD1D-180E-427E-BE5C-61429A686E4B}" srcOrd="1" destOrd="0" presId="urn:microsoft.com/office/officeart/2005/8/layout/hierarchy2"/>
    <dgm:cxn modelId="{34815FDA-8971-4D68-8CE7-F350D2608E0E}" type="presParOf" srcId="{6908DD1D-180E-427E-BE5C-61429A686E4B}" destId="{79BA383E-A17A-4BF1-BAD8-0DCF93E2D0AA}" srcOrd="0" destOrd="0" presId="urn:microsoft.com/office/officeart/2005/8/layout/hierarchy2"/>
    <dgm:cxn modelId="{2C959BD7-FAF4-4E53-A717-A260F601BB22}" type="presParOf" srcId="{6908DD1D-180E-427E-BE5C-61429A686E4B}" destId="{3808860B-87D8-4EAF-AC53-A171D1A3276E}" srcOrd="1" destOrd="0" presId="urn:microsoft.com/office/officeart/2005/8/layout/hierarchy2"/>
    <dgm:cxn modelId="{5E13F8EB-4C7E-4A10-9D72-3FD224C26D08}" type="presParOf" srcId="{35753A55-294F-482E-A770-BE5757700EA5}" destId="{BE30AD7D-4780-46AA-92A3-7918C88E7E04}" srcOrd="1" destOrd="0" presId="urn:microsoft.com/office/officeart/2005/8/layout/hierarchy2"/>
    <dgm:cxn modelId="{6A2F4468-6007-4EAD-97BB-0A402E648BBB}" type="presParOf" srcId="{BE30AD7D-4780-46AA-92A3-7918C88E7E04}" destId="{866D5662-4CB6-43F0-B0B3-5A119ACBE440}" srcOrd="0" destOrd="0" presId="urn:microsoft.com/office/officeart/2005/8/layout/hierarchy2"/>
    <dgm:cxn modelId="{B2E24A1B-7D8E-4E01-8CD9-B2A2DD56D322}" type="presParOf" srcId="{BE30AD7D-4780-46AA-92A3-7918C88E7E04}" destId="{01397E49-BF8D-4116-8A38-482AEEFED00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449C0-783B-4CB6-95E2-1195A20FEBAC}" type="doc">
      <dgm:prSet loTypeId="urn:microsoft.com/office/officeart/2005/8/layout/cycle6" loCatId="cycle" qsTypeId="urn:microsoft.com/office/officeart/2005/8/quickstyle/3d1" qsCatId="3D" csTypeId="urn:microsoft.com/office/officeart/2005/8/colors/accent1_2" csCatId="accent1" phldr="1"/>
      <dgm:spPr/>
      <dgm:t>
        <a:bodyPr/>
        <a:lstStyle/>
        <a:p>
          <a:endParaRPr lang="en-IN"/>
        </a:p>
      </dgm:t>
    </dgm:pt>
    <dgm:pt modelId="{070D3B2D-6B9B-481C-B514-02154764B50C}">
      <dgm:prSet phldrT="[Text]" custT="1"/>
      <dgm:spPr/>
      <dgm:t>
        <a:bodyPr/>
        <a:lstStyle/>
        <a:p>
          <a:r>
            <a:rPr lang="en-US" sz="1600" dirty="0">
              <a:latin typeface="Arial Black" panose="020B0A04020102020204" pitchFamily="34" charset="0"/>
            </a:rPr>
            <a:t>Mosquitocidal</a:t>
          </a:r>
        </a:p>
        <a:p>
          <a:r>
            <a:rPr lang="en-US" sz="1600" dirty="0"/>
            <a:t>(</a:t>
          </a:r>
          <a:r>
            <a:rPr lang="en-US" sz="1600" dirty="0">
              <a:latin typeface="Arial Black" panose="020B0A04020102020204" pitchFamily="34" charset="0"/>
            </a:rPr>
            <a:t>Mosquito</a:t>
          </a:r>
          <a:r>
            <a:rPr lang="en-US" sz="1600" dirty="0"/>
            <a:t> </a:t>
          </a:r>
          <a:r>
            <a:rPr lang="en-US" sz="1600" dirty="0">
              <a:latin typeface="Arial Black" panose="020B0A04020102020204" pitchFamily="34" charset="0"/>
            </a:rPr>
            <a:t>repellant</a:t>
          </a:r>
          <a:r>
            <a:rPr lang="en-US" sz="1600" dirty="0"/>
            <a:t>)</a:t>
          </a:r>
          <a:endParaRPr lang="en-IN" sz="1600" dirty="0"/>
        </a:p>
      </dgm:t>
    </dgm:pt>
    <dgm:pt modelId="{17AE3FCD-E7CE-47C3-B6E9-FAC587222AB8}" type="parTrans" cxnId="{6EE2EF32-F9AE-4E02-B76A-3221BE5BE876}">
      <dgm:prSet/>
      <dgm:spPr/>
      <dgm:t>
        <a:bodyPr/>
        <a:lstStyle/>
        <a:p>
          <a:endParaRPr lang="en-IN"/>
        </a:p>
      </dgm:t>
    </dgm:pt>
    <dgm:pt modelId="{EC98645C-A419-44EF-8C04-C39A132E5715}" type="sibTrans" cxnId="{6EE2EF32-F9AE-4E02-B76A-3221BE5BE876}">
      <dgm:prSet/>
      <dgm:spPr/>
      <dgm:t>
        <a:bodyPr/>
        <a:lstStyle/>
        <a:p>
          <a:endParaRPr lang="en-IN"/>
        </a:p>
      </dgm:t>
    </dgm:pt>
    <dgm:pt modelId="{09F968CF-EBFC-44A9-9225-ED0B58F1D790}">
      <dgm:prSet phldrT="[Text]" custT="1"/>
      <dgm:spPr/>
      <dgm:t>
        <a:bodyPr/>
        <a:lstStyle/>
        <a:p>
          <a:r>
            <a:rPr lang="en-US" sz="1600" dirty="0">
              <a:latin typeface="Arial Black" panose="020B0A04020102020204" pitchFamily="34" charset="0"/>
            </a:rPr>
            <a:t>Plant pathogens control</a:t>
          </a:r>
          <a:endParaRPr lang="en-IN" sz="1600" dirty="0">
            <a:latin typeface="Arial Black" panose="020B0A04020102020204" pitchFamily="34" charset="0"/>
          </a:endParaRPr>
        </a:p>
      </dgm:t>
    </dgm:pt>
    <dgm:pt modelId="{C30A7338-CCDF-4459-B65D-634C35F6BC05}" type="parTrans" cxnId="{64B916B4-7D06-46CB-83C7-B03A490CC7DE}">
      <dgm:prSet/>
      <dgm:spPr/>
      <dgm:t>
        <a:bodyPr/>
        <a:lstStyle/>
        <a:p>
          <a:endParaRPr lang="en-IN"/>
        </a:p>
      </dgm:t>
    </dgm:pt>
    <dgm:pt modelId="{33F52CEF-E231-4E1E-80D2-F5E4B28B3FC4}" type="sibTrans" cxnId="{64B916B4-7D06-46CB-83C7-B03A490CC7DE}">
      <dgm:prSet/>
      <dgm:spPr/>
      <dgm:t>
        <a:bodyPr/>
        <a:lstStyle/>
        <a:p>
          <a:endParaRPr lang="en-IN"/>
        </a:p>
      </dgm:t>
    </dgm:pt>
    <dgm:pt modelId="{4E1122E3-6041-4E04-8B8F-82D904DFCFEF}">
      <dgm:prSet phldrT="[Text]" custT="1"/>
      <dgm:spPr/>
      <dgm:t>
        <a:bodyPr/>
        <a:lstStyle/>
        <a:p>
          <a:r>
            <a:rPr lang="en-US" sz="1600" dirty="0">
              <a:latin typeface="Arial Black" panose="020B0A04020102020204" pitchFamily="34" charset="0"/>
            </a:rPr>
            <a:t>Storage pest control</a:t>
          </a:r>
          <a:endParaRPr lang="en-IN" sz="1600" dirty="0">
            <a:latin typeface="Arial Black" panose="020B0A04020102020204" pitchFamily="34" charset="0"/>
          </a:endParaRPr>
        </a:p>
      </dgm:t>
    </dgm:pt>
    <dgm:pt modelId="{9F93BC7F-0C70-41B5-B807-E7F746445835}" type="parTrans" cxnId="{267C3CC8-8709-4DEE-9173-9623A6649EF9}">
      <dgm:prSet/>
      <dgm:spPr/>
      <dgm:t>
        <a:bodyPr/>
        <a:lstStyle/>
        <a:p>
          <a:endParaRPr lang="en-IN"/>
        </a:p>
      </dgm:t>
    </dgm:pt>
    <dgm:pt modelId="{1FD73A45-24BB-45BA-A655-6C9E459E7FE5}" type="sibTrans" cxnId="{267C3CC8-8709-4DEE-9173-9623A6649EF9}">
      <dgm:prSet/>
      <dgm:spPr/>
      <dgm:t>
        <a:bodyPr/>
        <a:lstStyle/>
        <a:p>
          <a:endParaRPr lang="en-IN"/>
        </a:p>
      </dgm:t>
    </dgm:pt>
    <dgm:pt modelId="{16BC3ED5-AA50-4DE0-90BF-AC059D82A82C}">
      <dgm:prSet phldrT="[Text]" custT="1"/>
      <dgm:spPr/>
      <dgm:t>
        <a:bodyPr/>
        <a:lstStyle/>
        <a:p>
          <a:r>
            <a:rPr lang="en-US" sz="1600" dirty="0">
              <a:latin typeface="Arial Black" panose="020B0A04020102020204" pitchFamily="34" charset="0"/>
            </a:rPr>
            <a:t>Weed pest management </a:t>
          </a:r>
          <a:endParaRPr lang="en-IN" sz="1600" dirty="0">
            <a:latin typeface="Arial Black" panose="020B0A04020102020204" pitchFamily="34" charset="0"/>
          </a:endParaRPr>
        </a:p>
      </dgm:t>
    </dgm:pt>
    <dgm:pt modelId="{6237E97D-5663-46A9-933D-7E462F9595F5}" type="parTrans" cxnId="{516F96D8-AE41-41FF-B5D9-8204D729B09F}">
      <dgm:prSet/>
      <dgm:spPr/>
      <dgm:t>
        <a:bodyPr/>
        <a:lstStyle/>
        <a:p>
          <a:endParaRPr lang="en-IN"/>
        </a:p>
      </dgm:t>
    </dgm:pt>
    <dgm:pt modelId="{29D9921E-75F5-44D4-9527-3375E9498BD7}" type="sibTrans" cxnId="{516F96D8-AE41-41FF-B5D9-8204D729B09F}">
      <dgm:prSet/>
      <dgm:spPr/>
      <dgm:t>
        <a:bodyPr/>
        <a:lstStyle/>
        <a:p>
          <a:endParaRPr lang="en-IN"/>
        </a:p>
      </dgm:t>
    </dgm:pt>
    <dgm:pt modelId="{99E4BFA4-451E-4ADA-B17D-D3D776E6655D}">
      <dgm:prSet phldrT="[Text]" custT="1"/>
      <dgm:spPr/>
      <dgm:t>
        <a:bodyPr/>
        <a:lstStyle/>
        <a:p>
          <a:r>
            <a:rPr lang="en-US" sz="1600" dirty="0">
              <a:latin typeface="Arial Black" panose="020B0A04020102020204" pitchFamily="34" charset="0"/>
            </a:rPr>
            <a:t>Food Preservatives</a:t>
          </a:r>
          <a:endParaRPr lang="en-IN" sz="1600" dirty="0">
            <a:latin typeface="Arial Black" panose="020B0A04020102020204" pitchFamily="34" charset="0"/>
          </a:endParaRPr>
        </a:p>
      </dgm:t>
    </dgm:pt>
    <dgm:pt modelId="{68D2D5AC-CEDE-4404-80A0-E5E4C5743DD2}" type="parTrans" cxnId="{962D60EE-D775-44AE-B897-12FCDD2B66EC}">
      <dgm:prSet/>
      <dgm:spPr/>
      <dgm:t>
        <a:bodyPr/>
        <a:lstStyle/>
        <a:p>
          <a:endParaRPr lang="en-IN"/>
        </a:p>
      </dgm:t>
    </dgm:pt>
    <dgm:pt modelId="{83957482-248C-42BA-A154-47D6F9EAA586}" type="sibTrans" cxnId="{962D60EE-D775-44AE-B897-12FCDD2B66EC}">
      <dgm:prSet/>
      <dgm:spPr/>
      <dgm:t>
        <a:bodyPr/>
        <a:lstStyle/>
        <a:p>
          <a:endParaRPr lang="en-IN"/>
        </a:p>
      </dgm:t>
    </dgm:pt>
    <dgm:pt modelId="{B6AA6730-FBF9-45C6-9D71-2F940DD3AD87}" type="pres">
      <dgm:prSet presAssocID="{660449C0-783B-4CB6-95E2-1195A20FEBAC}" presName="cycle" presStyleCnt="0">
        <dgm:presLayoutVars>
          <dgm:dir/>
          <dgm:resizeHandles val="exact"/>
        </dgm:presLayoutVars>
      </dgm:prSet>
      <dgm:spPr/>
    </dgm:pt>
    <dgm:pt modelId="{F5073A31-7F70-41E8-91C0-EC4B40BAB561}" type="pres">
      <dgm:prSet presAssocID="{070D3B2D-6B9B-481C-B514-02154764B50C}" presName="node" presStyleLbl="node1" presStyleIdx="0" presStyleCnt="5" custScaleX="281241" custRadScaleRad="104726">
        <dgm:presLayoutVars>
          <dgm:bulletEnabled val="1"/>
        </dgm:presLayoutVars>
      </dgm:prSet>
      <dgm:spPr/>
    </dgm:pt>
    <dgm:pt modelId="{6179FF2B-4B33-45CC-89BE-A2D291A66124}" type="pres">
      <dgm:prSet presAssocID="{070D3B2D-6B9B-481C-B514-02154764B50C}" presName="spNode" presStyleCnt="0"/>
      <dgm:spPr/>
    </dgm:pt>
    <dgm:pt modelId="{99A50292-148B-421C-A1B5-CAE41F232C08}" type="pres">
      <dgm:prSet presAssocID="{EC98645C-A419-44EF-8C04-C39A132E5715}" presName="sibTrans" presStyleLbl="sibTrans1D1" presStyleIdx="0" presStyleCnt="5"/>
      <dgm:spPr/>
    </dgm:pt>
    <dgm:pt modelId="{D3B697A1-7D1C-4B79-B537-087FB6F0E477}" type="pres">
      <dgm:prSet presAssocID="{09F968CF-EBFC-44A9-9225-ED0B58F1D790}" presName="node" presStyleLbl="node1" presStyleIdx="1" presStyleCnt="5" custScaleX="185768" custRadScaleRad="107449" custRadScaleInc="6334">
        <dgm:presLayoutVars>
          <dgm:bulletEnabled val="1"/>
        </dgm:presLayoutVars>
      </dgm:prSet>
      <dgm:spPr/>
    </dgm:pt>
    <dgm:pt modelId="{E7B82D57-70CD-4710-A654-1517A005EF8B}" type="pres">
      <dgm:prSet presAssocID="{09F968CF-EBFC-44A9-9225-ED0B58F1D790}" presName="spNode" presStyleCnt="0"/>
      <dgm:spPr/>
    </dgm:pt>
    <dgm:pt modelId="{E696D0E1-F242-468F-A0DE-97F460D9ED03}" type="pres">
      <dgm:prSet presAssocID="{33F52CEF-E231-4E1E-80D2-F5E4B28B3FC4}" presName="sibTrans" presStyleLbl="sibTrans1D1" presStyleIdx="1" presStyleCnt="5"/>
      <dgm:spPr/>
    </dgm:pt>
    <dgm:pt modelId="{BDAE88FF-BE7F-4B33-8F1B-8C3F980A49CB}" type="pres">
      <dgm:prSet presAssocID="{4E1122E3-6041-4E04-8B8F-82D904DFCFEF}" presName="node" presStyleLbl="node1" presStyleIdx="2" presStyleCnt="5" custScaleX="219981" custRadScaleRad="113873" custRadScaleInc="-45576">
        <dgm:presLayoutVars>
          <dgm:bulletEnabled val="1"/>
        </dgm:presLayoutVars>
      </dgm:prSet>
      <dgm:spPr/>
    </dgm:pt>
    <dgm:pt modelId="{C0081EAC-910B-473F-8A6D-00216D9EE5F2}" type="pres">
      <dgm:prSet presAssocID="{4E1122E3-6041-4E04-8B8F-82D904DFCFEF}" presName="spNode" presStyleCnt="0"/>
      <dgm:spPr/>
    </dgm:pt>
    <dgm:pt modelId="{B5DCC932-674B-44FB-9CAC-8A8A21A145F4}" type="pres">
      <dgm:prSet presAssocID="{1FD73A45-24BB-45BA-A655-6C9E459E7FE5}" presName="sibTrans" presStyleLbl="sibTrans1D1" presStyleIdx="2" presStyleCnt="5"/>
      <dgm:spPr/>
    </dgm:pt>
    <dgm:pt modelId="{22F14BDA-834F-48EE-9E7F-08CAD91BD459}" type="pres">
      <dgm:prSet presAssocID="{16BC3ED5-AA50-4DE0-90BF-AC059D82A82C}" presName="node" presStyleLbl="node1" presStyleIdx="3" presStyleCnt="5" custScaleX="214279" custScaleY="98404" custRadScaleRad="117622" custRadScaleInc="58911">
        <dgm:presLayoutVars>
          <dgm:bulletEnabled val="1"/>
        </dgm:presLayoutVars>
      </dgm:prSet>
      <dgm:spPr/>
    </dgm:pt>
    <dgm:pt modelId="{D17129D3-4BC8-44E7-86D7-E174088A6CB7}" type="pres">
      <dgm:prSet presAssocID="{16BC3ED5-AA50-4DE0-90BF-AC059D82A82C}" presName="spNode" presStyleCnt="0"/>
      <dgm:spPr/>
    </dgm:pt>
    <dgm:pt modelId="{6AD2D061-4CD8-4031-B735-CCC855B8CA86}" type="pres">
      <dgm:prSet presAssocID="{29D9921E-75F5-44D4-9527-3375E9498BD7}" presName="sibTrans" presStyleLbl="sibTrans1D1" presStyleIdx="3" presStyleCnt="5"/>
      <dgm:spPr/>
    </dgm:pt>
    <dgm:pt modelId="{D7C94DF3-6F95-49A2-AEE0-C04362539802}" type="pres">
      <dgm:prSet presAssocID="{99E4BFA4-451E-4ADA-B17D-D3D776E6655D}" presName="node" presStyleLbl="node1" presStyleIdx="4" presStyleCnt="5" custScaleX="191138" custRadScaleRad="111528" custRadScaleInc="-808">
        <dgm:presLayoutVars>
          <dgm:bulletEnabled val="1"/>
        </dgm:presLayoutVars>
      </dgm:prSet>
      <dgm:spPr/>
    </dgm:pt>
    <dgm:pt modelId="{20896BD6-4266-4811-8122-9FB37BAAB036}" type="pres">
      <dgm:prSet presAssocID="{99E4BFA4-451E-4ADA-B17D-D3D776E6655D}" presName="spNode" presStyleCnt="0"/>
      <dgm:spPr/>
    </dgm:pt>
    <dgm:pt modelId="{F39DBE3B-806C-40B5-973E-BF320225F432}" type="pres">
      <dgm:prSet presAssocID="{83957482-248C-42BA-A154-47D6F9EAA586}" presName="sibTrans" presStyleLbl="sibTrans1D1" presStyleIdx="4" presStyleCnt="5"/>
      <dgm:spPr/>
    </dgm:pt>
  </dgm:ptLst>
  <dgm:cxnLst>
    <dgm:cxn modelId="{4CC8CA0D-6A80-4BB0-B2B9-24337AECDF2F}" type="presOf" srcId="{070D3B2D-6B9B-481C-B514-02154764B50C}" destId="{F5073A31-7F70-41E8-91C0-EC4B40BAB561}" srcOrd="0" destOrd="0" presId="urn:microsoft.com/office/officeart/2005/8/layout/cycle6"/>
    <dgm:cxn modelId="{60EFE019-1EF2-4D7E-97F6-238D1D989CA5}" type="presOf" srcId="{4E1122E3-6041-4E04-8B8F-82D904DFCFEF}" destId="{BDAE88FF-BE7F-4B33-8F1B-8C3F980A49CB}" srcOrd="0" destOrd="0" presId="urn:microsoft.com/office/officeart/2005/8/layout/cycle6"/>
    <dgm:cxn modelId="{6EE2EF32-F9AE-4E02-B76A-3221BE5BE876}" srcId="{660449C0-783B-4CB6-95E2-1195A20FEBAC}" destId="{070D3B2D-6B9B-481C-B514-02154764B50C}" srcOrd="0" destOrd="0" parTransId="{17AE3FCD-E7CE-47C3-B6E9-FAC587222AB8}" sibTransId="{EC98645C-A419-44EF-8C04-C39A132E5715}"/>
    <dgm:cxn modelId="{9A9B8336-3EC0-4CE2-BC4E-52C702C61D64}" type="presOf" srcId="{33F52CEF-E231-4E1E-80D2-F5E4B28B3FC4}" destId="{E696D0E1-F242-468F-A0DE-97F460D9ED03}" srcOrd="0" destOrd="0" presId="urn:microsoft.com/office/officeart/2005/8/layout/cycle6"/>
    <dgm:cxn modelId="{44CD783C-3938-4D9E-B24C-045A8B4F0223}" type="presOf" srcId="{83957482-248C-42BA-A154-47D6F9EAA586}" destId="{F39DBE3B-806C-40B5-973E-BF320225F432}" srcOrd="0" destOrd="0" presId="urn:microsoft.com/office/officeart/2005/8/layout/cycle6"/>
    <dgm:cxn modelId="{1FED7152-C35E-466F-BB58-465F581E709E}" type="presOf" srcId="{09F968CF-EBFC-44A9-9225-ED0B58F1D790}" destId="{D3B697A1-7D1C-4B79-B537-087FB6F0E477}" srcOrd="0" destOrd="0" presId="urn:microsoft.com/office/officeart/2005/8/layout/cycle6"/>
    <dgm:cxn modelId="{E9F09693-ECF4-4BC9-B806-DAF99FB4AE01}" type="presOf" srcId="{EC98645C-A419-44EF-8C04-C39A132E5715}" destId="{99A50292-148B-421C-A1B5-CAE41F232C08}" srcOrd="0" destOrd="0" presId="urn:microsoft.com/office/officeart/2005/8/layout/cycle6"/>
    <dgm:cxn modelId="{18BCF1B1-9F9B-4D56-977B-837EDCA7F788}" type="presOf" srcId="{660449C0-783B-4CB6-95E2-1195A20FEBAC}" destId="{B6AA6730-FBF9-45C6-9D71-2F940DD3AD87}" srcOrd="0" destOrd="0" presId="urn:microsoft.com/office/officeart/2005/8/layout/cycle6"/>
    <dgm:cxn modelId="{060E22B2-429F-407C-B170-86DC78DB0EF8}" type="presOf" srcId="{1FD73A45-24BB-45BA-A655-6C9E459E7FE5}" destId="{B5DCC932-674B-44FB-9CAC-8A8A21A145F4}" srcOrd="0" destOrd="0" presId="urn:microsoft.com/office/officeart/2005/8/layout/cycle6"/>
    <dgm:cxn modelId="{64B916B4-7D06-46CB-83C7-B03A490CC7DE}" srcId="{660449C0-783B-4CB6-95E2-1195A20FEBAC}" destId="{09F968CF-EBFC-44A9-9225-ED0B58F1D790}" srcOrd="1" destOrd="0" parTransId="{C30A7338-CCDF-4459-B65D-634C35F6BC05}" sibTransId="{33F52CEF-E231-4E1E-80D2-F5E4B28B3FC4}"/>
    <dgm:cxn modelId="{37EE41BC-EF9D-469A-8F19-9A5D0A7F16B5}" type="presOf" srcId="{99E4BFA4-451E-4ADA-B17D-D3D776E6655D}" destId="{D7C94DF3-6F95-49A2-AEE0-C04362539802}" srcOrd="0" destOrd="0" presId="urn:microsoft.com/office/officeart/2005/8/layout/cycle6"/>
    <dgm:cxn modelId="{267C3CC8-8709-4DEE-9173-9623A6649EF9}" srcId="{660449C0-783B-4CB6-95E2-1195A20FEBAC}" destId="{4E1122E3-6041-4E04-8B8F-82D904DFCFEF}" srcOrd="2" destOrd="0" parTransId="{9F93BC7F-0C70-41B5-B807-E7F746445835}" sibTransId="{1FD73A45-24BB-45BA-A655-6C9E459E7FE5}"/>
    <dgm:cxn modelId="{516F96D8-AE41-41FF-B5D9-8204D729B09F}" srcId="{660449C0-783B-4CB6-95E2-1195A20FEBAC}" destId="{16BC3ED5-AA50-4DE0-90BF-AC059D82A82C}" srcOrd="3" destOrd="0" parTransId="{6237E97D-5663-46A9-933D-7E462F9595F5}" sibTransId="{29D9921E-75F5-44D4-9527-3375E9498BD7}"/>
    <dgm:cxn modelId="{AB2F00E2-E85F-4567-A0A9-6F10D4EC7EE1}" type="presOf" srcId="{29D9921E-75F5-44D4-9527-3375E9498BD7}" destId="{6AD2D061-4CD8-4031-B735-CCC855B8CA86}" srcOrd="0" destOrd="0" presId="urn:microsoft.com/office/officeart/2005/8/layout/cycle6"/>
    <dgm:cxn modelId="{962D60EE-D775-44AE-B897-12FCDD2B66EC}" srcId="{660449C0-783B-4CB6-95E2-1195A20FEBAC}" destId="{99E4BFA4-451E-4ADA-B17D-D3D776E6655D}" srcOrd="4" destOrd="0" parTransId="{68D2D5AC-CEDE-4404-80A0-E5E4C5743DD2}" sibTransId="{83957482-248C-42BA-A154-47D6F9EAA586}"/>
    <dgm:cxn modelId="{C53864F1-020C-476D-B880-BBB53A689E94}" type="presOf" srcId="{16BC3ED5-AA50-4DE0-90BF-AC059D82A82C}" destId="{22F14BDA-834F-48EE-9E7F-08CAD91BD459}" srcOrd="0" destOrd="0" presId="urn:microsoft.com/office/officeart/2005/8/layout/cycle6"/>
    <dgm:cxn modelId="{99D4EA90-0A23-42CC-BD80-01A66036BCD5}" type="presParOf" srcId="{B6AA6730-FBF9-45C6-9D71-2F940DD3AD87}" destId="{F5073A31-7F70-41E8-91C0-EC4B40BAB561}" srcOrd="0" destOrd="0" presId="urn:microsoft.com/office/officeart/2005/8/layout/cycle6"/>
    <dgm:cxn modelId="{A29A7290-43DF-489C-B27D-EC74C761A3C7}" type="presParOf" srcId="{B6AA6730-FBF9-45C6-9D71-2F940DD3AD87}" destId="{6179FF2B-4B33-45CC-89BE-A2D291A66124}" srcOrd="1" destOrd="0" presId="urn:microsoft.com/office/officeart/2005/8/layout/cycle6"/>
    <dgm:cxn modelId="{911FE337-DC8D-43C3-8C83-011EB3A1EEEE}" type="presParOf" srcId="{B6AA6730-FBF9-45C6-9D71-2F940DD3AD87}" destId="{99A50292-148B-421C-A1B5-CAE41F232C08}" srcOrd="2" destOrd="0" presId="urn:microsoft.com/office/officeart/2005/8/layout/cycle6"/>
    <dgm:cxn modelId="{9BDFCA58-E997-4A3E-9FFF-854267B000DB}" type="presParOf" srcId="{B6AA6730-FBF9-45C6-9D71-2F940DD3AD87}" destId="{D3B697A1-7D1C-4B79-B537-087FB6F0E477}" srcOrd="3" destOrd="0" presId="urn:microsoft.com/office/officeart/2005/8/layout/cycle6"/>
    <dgm:cxn modelId="{A50FD843-A979-45A7-A29C-0024F755BA3F}" type="presParOf" srcId="{B6AA6730-FBF9-45C6-9D71-2F940DD3AD87}" destId="{E7B82D57-70CD-4710-A654-1517A005EF8B}" srcOrd="4" destOrd="0" presId="urn:microsoft.com/office/officeart/2005/8/layout/cycle6"/>
    <dgm:cxn modelId="{F6163736-D244-4A27-95E3-2E35BF64B949}" type="presParOf" srcId="{B6AA6730-FBF9-45C6-9D71-2F940DD3AD87}" destId="{E696D0E1-F242-468F-A0DE-97F460D9ED03}" srcOrd="5" destOrd="0" presId="urn:microsoft.com/office/officeart/2005/8/layout/cycle6"/>
    <dgm:cxn modelId="{930DEE35-C30F-49BC-B08E-0538085DABC1}" type="presParOf" srcId="{B6AA6730-FBF9-45C6-9D71-2F940DD3AD87}" destId="{BDAE88FF-BE7F-4B33-8F1B-8C3F980A49CB}" srcOrd="6" destOrd="0" presId="urn:microsoft.com/office/officeart/2005/8/layout/cycle6"/>
    <dgm:cxn modelId="{1314DFB9-163A-4158-9F53-06519AC27DA4}" type="presParOf" srcId="{B6AA6730-FBF9-45C6-9D71-2F940DD3AD87}" destId="{C0081EAC-910B-473F-8A6D-00216D9EE5F2}" srcOrd="7" destOrd="0" presId="urn:microsoft.com/office/officeart/2005/8/layout/cycle6"/>
    <dgm:cxn modelId="{15468019-D234-480D-AB7A-C3F1ECD53E40}" type="presParOf" srcId="{B6AA6730-FBF9-45C6-9D71-2F940DD3AD87}" destId="{B5DCC932-674B-44FB-9CAC-8A8A21A145F4}" srcOrd="8" destOrd="0" presId="urn:microsoft.com/office/officeart/2005/8/layout/cycle6"/>
    <dgm:cxn modelId="{EF57AC02-4451-4F00-A3CA-F8EF5CB2F98A}" type="presParOf" srcId="{B6AA6730-FBF9-45C6-9D71-2F940DD3AD87}" destId="{22F14BDA-834F-48EE-9E7F-08CAD91BD459}" srcOrd="9" destOrd="0" presId="urn:microsoft.com/office/officeart/2005/8/layout/cycle6"/>
    <dgm:cxn modelId="{83A8131D-B325-4EC5-9A31-CDA263F89310}" type="presParOf" srcId="{B6AA6730-FBF9-45C6-9D71-2F940DD3AD87}" destId="{D17129D3-4BC8-44E7-86D7-E174088A6CB7}" srcOrd="10" destOrd="0" presId="urn:microsoft.com/office/officeart/2005/8/layout/cycle6"/>
    <dgm:cxn modelId="{59E276BB-91AE-48D6-9E05-3A93CF071CD0}" type="presParOf" srcId="{B6AA6730-FBF9-45C6-9D71-2F940DD3AD87}" destId="{6AD2D061-4CD8-4031-B735-CCC855B8CA86}" srcOrd="11" destOrd="0" presId="urn:microsoft.com/office/officeart/2005/8/layout/cycle6"/>
    <dgm:cxn modelId="{1E945A65-F423-42E8-A259-B4AE0892A8E1}" type="presParOf" srcId="{B6AA6730-FBF9-45C6-9D71-2F940DD3AD87}" destId="{D7C94DF3-6F95-49A2-AEE0-C04362539802}" srcOrd="12" destOrd="0" presId="urn:microsoft.com/office/officeart/2005/8/layout/cycle6"/>
    <dgm:cxn modelId="{AB81C6CF-0C00-49E9-92A6-42D025955AF5}" type="presParOf" srcId="{B6AA6730-FBF9-45C6-9D71-2F940DD3AD87}" destId="{20896BD6-4266-4811-8122-9FB37BAAB036}" srcOrd="13" destOrd="0" presId="urn:microsoft.com/office/officeart/2005/8/layout/cycle6"/>
    <dgm:cxn modelId="{B542C736-AFC3-4D75-8D04-E8AE4F9BFC23}" type="presParOf" srcId="{B6AA6730-FBF9-45C6-9D71-2F940DD3AD87}" destId="{F39DBE3B-806C-40B5-973E-BF320225F432}"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0A184-2B1D-49F0-A1D7-4950C16FCEFB}">
      <dsp:nvSpPr>
        <dsp:cNvPr id="0" name=""/>
        <dsp:cNvSpPr/>
      </dsp:nvSpPr>
      <dsp:spPr>
        <a:xfrm>
          <a:off x="749" y="1508762"/>
          <a:ext cx="2341997" cy="3864003"/>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69344" y="1577357"/>
        <a:ext cx="2204807" cy="3726813"/>
      </dsp:txXfrm>
    </dsp:sp>
    <dsp:sp modelId="{95F41E03-20E6-40AF-8AD4-C18CD44A6349}">
      <dsp:nvSpPr>
        <dsp:cNvPr id="0" name=""/>
        <dsp:cNvSpPr/>
      </dsp:nvSpPr>
      <dsp:spPr>
        <a:xfrm rot="17937990">
          <a:off x="1801354" y="2505335"/>
          <a:ext cx="2099633" cy="33881"/>
        </a:xfrm>
        <a:custGeom>
          <a:avLst/>
          <a:gdLst/>
          <a:ahLst/>
          <a:cxnLst/>
          <a:rect l="0" t="0" r="0" b="0"/>
          <a:pathLst>
            <a:path>
              <a:moveTo>
                <a:pt x="0" y="16940"/>
              </a:moveTo>
              <a:lnTo>
                <a:pt x="2099633" y="16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798680" y="2469785"/>
        <a:ext cx="104981" cy="104981"/>
      </dsp:txXfrm>
    </dsp:sp>
    <dsp:sp modelId="{D3E72D01-6F50-4A07-8E4A-ED09D22867B6}">
      <dsp:nvSpPr>
        <dsp:cNvPr id="0" name=""/>
        <dsp:cNvSpPr/>
      </dsp:nvSpPr>
      <dsp:spPr>
        <a:xfrm>
          <a:off x="3359595" y="898051"/>
          <a:ext cx="2341997" cy="1411475"/>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3400936" y="939392"/>
        <a:ext cx="2259315" cy="1328793"/>
      </dsp:txXfrm>
    </dsp:sp>
    <dsp:sp modelId="{9B12F9BA-A233-43A8-8A8E-8EF551B72AFE}">
      <dsp:nvSpPr>
        <dsp:cNvPr id="0" name=""/>
        <dsp:cNvSpPr/>
      </dsp:nvSpPr>
      <dsp:spPr>
        <a:xfrm rot="21086722">
          <a:off x="5698980" y="1551905"/>
          <a:ext cx="469809" cy="33881"/>
        </a:xfrm>
        <a:custGeom>
          <a:avLst/>
          <a:gdLst/>
          <a:ahLst/>
          <a:cxnLst/>
          <a:rect l="0" t="0" r="0" b="0"/>
          <a:pathLst>
            <a:path>
              <a:moveTo>
                <a:pt x="0" y="16940"/>
              </a:moveTo>
              <a:lnTo>
                <a:pt x="469809" y="169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5922139" y="1557101"/>
        <a:ext cx="23490" cy="23490"/>
      </dsp:txXfrm>
    </dsp:sp>
    <dsp:sp modelId="{092588A8-29F8-4E01-94AF-7C1CBCDDF499}">
      <dsp:nvSpPr>
        <dsp:cNvPr id="0" name=""/>
        <dsp:cNvSpPr/>
      </dsp:nvSpPr>
      <dsp:spPr>
        <a:xfrm>
          <a:off x="6166175" y="792222"/>
          <a:ext cx="2341997" cy="1483362"/>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IN" sz="3200" kern="1200" dirty="0"/>
        </a:p>
      </dsp:txBody>
      <dsp:txXfrm>
        <a:off x="6209621" y="835668"/>
        <a:ext cx="2255105" cy="1396470"/>
      </dsp:txXfrm>
    </dsp:sp>
    <dsp:sp modelId="{AA5BD314-5D04-4FA1-9899-24F4B193BECA}">
      <dsp:nvSpPr>
        <dsp:cNvPr id="0" name=""/>
        <dsp:cNvSpPr/>
      </dsp:nvSpPr>
      <dsp:spPr>
        <a:xfrm rot="2869325">
          <a:off x="2093950" y="3984972"/>
          <a:ext cx="1514441" cy="33881"/>
        </a:xfrm>
        <a:custGeom>
          <a:avLst/>
          <a:gdLst/>
          <a:ahLst/>
          <a:cxnLst/>
          <a:rect l="0" t="0" r="0" b="0"/>
          <a:pathLst>
            <a:path>
              <a:moveTo>
                <a:pt x="0" y="16940"/>
              </a:moveTo>
              <a:lnTo>
                <a:pt x="1514441" y="169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3310" y="3964052"/>
        <a:ext cx="75722" cy="75722"/>
      </dsp:txXfrm>
    </dsp:sp>
    <dsp:sp modelId="{A61E7721-CA1A-4964-985E-421923919043}">
      <dsp:nvSpPr>
        <dsp:cNvPr id="0" name=""/>
        <dsp:cNvSpPr/>
      </dsp:nvSpPr>
      <dsp:spPr>
        <a:xfrm>
          <a:off x="3359595" y="3580564"/>
          <a:ext cx="2341997" cy="1964994"/>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3417148" y="3638117"/>
        <a:ext cx="2226891" cy="1849888"/>
      </dsp:txXfrm>
    </dsp:sp>
    <dsp:sp modelId="{C35D479B-2B93-4E75-83F5-BB7E04740D29}">
      <dsp:nvSpPr>
        <dsp:cNvPr id="0" name=""/>
        <dsp:cNvSpPr/>
      </dsp:nvSpPr>
      <dsp:spPr>
        <a:xfrm rot="155171">
          <a:off x="5701356" y="4556612"/>
          <a:ext cx="465055" cy="33881"/>
        </a:xfrm>
        <a:custGeom>
          <a:avLst/>
          <a:gdLst/>
          <a:ahLst/>
          <a:cxnLst/>
          <a:rect l="0" t="0" r="0" b="0"/>
          <a:pathLst>
            <a:path>
              <a:moveTo>
                <a:pt x="0" y="16940"/>
              </a:moveTo>
              <a:lnTo>
                <a:pt x="465055" y="1694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22258" y="4561927"/>
        <a:ext cx="23252" cy="23252"/>
      </dsp:txXfrm>
    </dsp:sp>
    <dsp:sp modelId="{79BA383E-A17A-4BF1-BAD8-0DCF93E2D0AA}">
      <dsp:nvSpPr>
        <dsp:cNvPr id="0" name=""/>
        <dsp:cNvSpPr/>
      </dsp:nvSpPr>
      <dsp:spPr>
        <a:xfrm>
          <a:off x="6166175" y="3685842"/>
          <a:ext cx="2341997" cy="1796406"/>
        </a:xfrm>
        <a:prstGeom prst="roundRect">
          <a:avLst>
            <a:gd name="adj" fmla="val 10000"/>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6218790" y="3738457"/>
        <a:ext cx="2236767" cy="1691176"/>
      </dsp:txXfrm>
    </dsp:sp>
    <dsp:sp modelId="{866D5662-4CB6-43F0-B0B3-5A119ACBE440}">
      <dsp:nvSpPr>
        <dsp:cNvPr id="0" name=""/>
        <dsp:cNvSpPr/>
      </dsp:nvSpPr>
      <dsp:spPr>
        <a:xfrm>
          <a:off x="6088" y="57110"/>
          <a:ext cx="8909311" cy="577384"/>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Arial" panose="020B0604020202020204" pitchFamily="34" charset="0"/>
              <a:cs typeface="Arial" panose="020B0604020202020204" pitchFamily="34" charset="0"/>
            </a:rPr>
            <a:t>Processing of waste from Pigeon pea stalks</a:t>
          </a:r>
          <a:endParaRPr lang="en-IN" sz="3200" kern="1200" dirty="0">
            <a:solidFill>
              <a:schemeClr val="tx1"/>
            </a:solidFill>
            <a:latin typeface="Arial" panose="020B0604020202020204" pitchFamily="34" charset="0"/>
            <a:cs typeface="Arial" panose="020B0604020202020204" pitchFamily="34" charset="0"/>
          </a:endParaRPr>
        </a:p>
      </dsp:txBody>
      <dsp:txXfrm>
        <a:off x="22999" y="74021"/>
        <a:ext cx="8875489" cy="543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73A31-7F70-41E8-91C0-EC4B40BAB561}">
      <dsp:nvSpPr>
        <dsp:cNvPr id="0" name=""/>
        <dsp:cNvSpPr/>
      </dsp:nvSpPr>
      <dsp:spPr>
        <a:xfrm>
          <a:off x="1266761" y="0"/>
          <a:ext cx="3137200" cy="7250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Mosquitocidal</a:t>
          </a:r>
        </a:p>
        <a:p>
          <a:pPr marL="0" lvl="0" indent="0" algn="ctr" defTabSz="711200">
            <a:lnSpc>
              <a:spcPct val="90000"/>
            </a:lnSpc>
            <a:spcBef>
              <a:spcPct val="0"/>
            </a:spcBef>
            <a:spcAft>
              <a:spcPct val="35000"/>
            </a:spcAft>
            <a:buNone/>
          </a:pPr>
          <a:r>
            <a:rPr lang="en-US" sz="1600" kern="1200" dirty="0"/>
            <a:t>(</a:t>
          </a:r>
          <a:r>
            <a:rPr lang="en-US" sz="1600" kern="1200" dirty="0">
              <a:latin typeface="Arial Black" panose="020B0A04020102020204" pitchFamily="34" charset="0"/>
            </a:rPr>
            <a:t>Mosquito</a:t>
          </a:r>
          <a:r>
            <a:rPr lang="en-US" sz="1600" kern="1200" dirty="0"/>
            <a:t> </a:t>
          </a:r>
          <a:r>
            <a:rPr lang="en-US" sz="1600" kern="1200" dirty="0">
              <a:latin typeface="Arial Black" panose="020B0A04020102020204" pitchFamily="34" charset="0"/>
            </a:rPr>
            <a:t>repellant</a:t>
          </a:r>
          <a:r>
            <a:rPr lang="en-US" sz="1600" kern="1200" dirty="0"/>
            <a:t>)</a:t>
          </a:r>
          <a:endParaRPr lang="en-IN" sz="1600" kern="1200" dirty="0"/>
        </a:p>
      </dsp:txBody>
      <dsp:txXfrm>
        <a:off x="1302156" y="35395"/>
        <a:ext cx="3066410" cy="654275"/>
      </dsp:txXfrm>
    </dsp:sp>
    <dsp:sp modelId="{99A50292-148B-421C-A1B5-CAE41F232C08}">
      <dsp:nvSpPr>
        <dsp:cNvPr id="0" name=""/>
        <dsp:cNvSpPr/>
      </dsp:nvSpPr>
      <dsp:spPr>
        <a:xfrm>
          <a:off x="1333538" y="600089"/>
          <a:ext cx="2898594" cy="2898594"/>
        </a:xfrm>
        <a:custGeom>
          <a:avLst/>
          <a:gdLst/>
          <a:ahLst/>
          <a:cxnLst/>
          <a:rect l="0" t="0" r="0" b="0"/>
          <a:pathLst>
            <a:path>
              <a:moveTo>
                <a:pt x="2042692" y="127047"/>
              </a:moveTo>
              <a:arcTo wR="1449297" hR="1449297" stAng="17650166" swAng="1187066"/>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3B697A1-7D1C-4B79-B537-087FB6F0E477}">
      <dsp:nvSpPr>
        <dsp:cNvPr id="0" name=""/>
        <dsp:cNvSpPr/>
      </dsp:nvSpPr>
      <dsp:spPr>
        <a:xfrm>
          <a:off x="3292537" y="1009571"/>
          <a:ext cx="2072213" cy="7250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Plant pathogens control</a:t>
          </a:r>
          <a:endParaRPr lang="en-IN" sz="1600" kern="1200" dirty="0">
            <a:latin typeface="Arial Black" panose="020B0A04020102020204" pitchFamily="34" charset="0"/>
          </a:endParaRPr>
        </a:p>
      </dsp:txBody>
      <dsp:txXfrm>
        <a:off x="3327932" y="1044966"/>
        <a:ext cx="2001423" cy="654275"/>
      </dsp:txXfrm>
    </dsp:sp>
    <dsp:sp modelId="{E696D0E1-F242-468F-A0DE-97F460D9ED03}">
      <dsp:nvSpPr>
        <dsp:cNvPr id="0" name=""/>
        <dsp:cNvSpPr/>
      </dsp:nvSpPr>
      <dsp:spPr>
        <a:xfrm>
          <a:off x="1517503" y="555999"/>
          <a:ext cx="2898594" cy="2898594"/>
        </a:xfrm>
        <a:custGeom>
          <a:avLst/>
          <a:gdLst/>
          <a:ahLst/>
          <a:cxnLst/>
          <a:rect l="0" t="0" r="0" b="0"/>
          <a:pathLst>
            <a:path>
              <a:moveTo>
                <a:pt x="2874657" y="1186978"/>
              </a:moveTo>
              <a:arcTo wR="1449297" hR="1449297" stAng="20974329" swAng="2002542"/>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BDAE88FF-BE7F-4B33-8F1B-8C3F980A49CB}">
      <dsp:nvSpPr>
        <dsp:cNvPr id="0" name=""/>
        <dsp:cNvSpPr/>
      </dsp:nvSpPr>
      <dsp:spPr>
        <a:xfrm>
          <a:off x="2814216" y="2578172"/>
          <a:ext cx="2453854" cy="7250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Storage pest control</a:t>
          </a:r>
          <a:endParaRPr lang="en-IN" sz="1600" kern="1200" dirty="0">
            <a:latin typeface="Arial Black" panose="020B0A04020102020204" pitchFamily="34" charset="0"/>
          </a:endParaRPr>
        </a:p>
      </dsp:txBody>
      <dsp:txXfrm>
        <a:off x="2849611" y="2613567"/>
        <a:ext cx="2383064" cy="654275"/>
      </dsp:txXfrm>
    </dsp:sp>
    <dsp:sp modelId="{B5DCC932-674B-44FB-9CAC-8A8A21A145F4}">
      <dsp:nvSpPr>
        <dsp:cNvPr id="0" name=""/>
        <dsp:cNvSpPr/>
      </dsp:nvSpPr>
      <dsp:spPr>
        <a:xfrm>
          <a:off x="1322818" y="628751"/>
          <a:ext cx="2898594" cy="2898594"/>
        </a:xfrm>
        <a:custGeom>
          <a:avLst/>
          <a:gdLst/>
          <a:ahLst/>
          <a:cxnLst/>
          <a:rect l="0" t="0" r="0" b="0"/>
          <a:pathLst>
            <a:path>
              <a:moveTo>
                <a:pt x="2209842" y="2683004"/>
              </a:moveTo>
              <a:arcTo wR="1449297" hR="1449297" stAng="3500843" swAng="3969424"/>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22F14BDA-834F-48EE-9E7F-08CAD91BD459}">
      <dsp:nvSpPr>
        <dsp:cNvPr id="0" name=""/>
        <dsp:cNvSpPr/>
      </dsp:nvSpPr>
      <dsp:spPr>
        <a:xfrm>
          <a:off x="331719" y="2549708"/>
          <a:ext cx="2390249" cy="71349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Weed pest management </a:t>
          </a:r>
          <a:endParaRPr lang="en-IN" sz="1600" kern="1200" dirty="0">
            <a:latin typeface="Arial Black" panose="020B0A04020102020204" pitchFamily="34" charset="0"/>
          </a:endParaRPr>
        </a:p>
      </dsp:txBody>
      <dsp:txXfrm>
        <a:off x="366549" y="2584538"/>
        <a:ext cx="2320589" cy="643833"/>
      </dsp:txXfrm>
    </dsp:sp>
    <dsp:sp modelId="{6AD2D061-4CD8-4031-B735-CCC855B8CA86}">
      <dsp:nvSpPr>
        <dsp:cNvPr id="0" name=""/>
        <dsp:cNvSpPr/>
      </dsp:nvSpPr>
      <dsp:spPr>
        <a:xfrm>
          <a:off x="1189180" y="550240"/>
          <a:ext cx="2898594" cy="2898594"/>
        </a:xfrm>
        <a:custGeom>
          <a:avLst/>
          <a:gdLst/>
          <a:ahLst/>
          <a:cxnLst/>
          <a:rect l="0" t="0" r="0" b="0"/>
          <a:pathLst>
            <a:path>
              <a:moveTo>
                <a:pt x="105205" y="1991403"/>
              </a:moveTo>
              <a:arcTo wR="1449297" hR="1449297" stAng="9482072" swAng="2056358"/>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D7C94DF3-6F95-49A2-AEE0-C04362539802}">
      <dsp:nvSpPr>
        <dsp:cNvPr id="0" name=""/>
        <dsp:cNvSpPr/>
      </dsp:nvSpPr>
      <dsp:spPr>
        <a:xfrm>
          <a:off x="230360" y="957049"/>
          <a:ext cx="2132115" cy="725065"/>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Black" panose="020B0A04020102020204" pitchFamily="34" charset="0"/>
            </a:rPr>
            <a:t>Food Preservatives</a:t>
          </a:r>
          <a:endParaRPr lang="en-IN" sz="1600" kern="1200" dirty="0">
            <a:latin typeface="Arial Black" panose="020B0A04020102020204" pitchFamily="34" charset="0"/>
          </a:endParaRPr>
        </a:p>
      </dsp:txBody>
      <dsp:txXfrm>
        <a:off x="265755" y="992444"/>
        <a:ext cx="2061325" cy="654275"/>
      </dsp:txXfrm>
    </dsp:sp>
    <dsp:sp modelId="{F39DBE3B-806C-40B5-973E-BF320225F432}">
      <dsp:nvSpPr>
        <dsp:cNvPr id="0" name=""/>
        <dsp:cNvSpPr/>
      </dsp:nvSpPr>
      <dsp:spPr>
        <a:xfrm>
          <a:off x="1373122" y="608264"/>
          <a:ext cx="2898594" cy="2898594"/>
        </a:xfrm>
        <a:custGeom>
          <a:avLst/>
          <a:gdLst/>
          <a:ahLst/>
          <a:cxnLst/>
          <a:rect l="0" t="0" r="0" b="0"/>
          <a:pathLst>
            <a:path>
              <a:moveTo>
                <a:pt x="509591" y="345931"/>
              </a:moveTo>
              <a:arcTo wR="1449297" hR="1449297" stAng="13774793" swAng="1025177"/>
            </a:path>
          </a:pathLst>
        </a:custGeom>
        <a:noFill/>
        <a:ln w="6350" cap="flat" cmpd="sng" algn="ctr">
          <a:solidFill>
            <a:schemeClr val="accent1">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FE211-A209-46AE-8817-15941DA05807}" type="datetimeFigureOut">
              <a:rPr lang="en-IN" smtClean="0"/>
              <a:t>04-03-2025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F5B55-AADD-494C-AF00-96EF3A6A61B1}" type="slidenum">
              <a:rPr lang="en-IN" smtClean="0"/>
              <a:t>‹#›</a:t>
            </a:fld>
            <a:endParaRPr lang="en-IN"/>
          </a:p>
        </p:txBody>
      </p:sp>
    </p:spTree>
    <p:extLst>
      <p:ext uri="{BB962C8B-B14F-4D97-AF65-F5344CB8AC3E}">
        <p14:creationId xmlns:p14="http://schemas.microsoft.com/office/powerpoint/2010/main" val="57396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96F5B55-AADD-494C-AF00-96EF3A6A61B1}" type="slidenum">
              <a:rPr lang="en-IN" smtClean="0"/>
              <a:t>1</a:t>
            </a:fld>
            <a:endParaRPr lang="en-IN"/>
          </a:p>
        </p:txBody>
      </p:sp>
    </p:spTree>
    <p:extLst>
      <p:ext uri="{BB962C8B-B14F-4D97-AF65-F5344CB8AC3E}">
        <p14:creationId xmlns:p14="http://schemas.microsoft.com/office/powerpoint/2010/main" val="210022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96F5B55-AADD-494C-AF00-96EF3A6A61B1}" type="slidenum">
              <a:rPr lang="en-IN" smtClean="0"/>
              <a:t>13</a:t>
            </a:fld>
            <a:endParaRPr lang="en-IN"/>
          </a:p>
        </p:txBody>
      </p:sp>
    </p:spTree>
    <p:extLst>
      <p:ext uri="{BB962C8B-B14F-4D97-AF65-F5344CB8AC3E}">
        <p14:creationId xmlns:p14="http://schemas.microsoft.com/office/powerpoint/2010/main" val="234299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43000" y="523875"/>
            <a:ext cx="4643438" cy="3482975"/>
          </a:xfrm>
          <a:ln/>
        </p:spPr>
      </p:sp>
      <p:sp>
        <p:nvSpPr>
          <p:cNvPr id="74755" name="Notes Placeholder 2"/>
          <p:cNvSpPr>
            <a:spLocks noGrp="1"/>
          </p:cNvSpPr>
          <p:nvPr>
            <p:ph type="body" idx="1"/>
          </p:nvPr>
        </p:nvSpPr>
        <p:spPr>
          <a:noFill/>
          <a:ln/>
        </p:spPr>
        <p:txBody>
          <a:bodyPr/>
          <a:lstStyle/>
          <a:p>
            <a:pPr eaLnBrk="1" hangingPunct="1"/>
            <a:endParaRPr lang="en-US" dirty="0"/>
          </a:p>
        </p:txBody>
      </p:sp>
      <p:sp>
        <p:nvSpPr>
          <p:cNvPr id="74756"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1424" tIns="45713" rIns="91424" bIns="45713" anchor="b"/>
          <a:lstStyle/>
          <a:p>
            <a:pPr algn="r"/>
            <a:fld id="{722C4B15-DC7E-4044-B9AA-64C3E9F5AF25}" type="slidenum">
              <a:rPr lang="en-US" sz="1100">
                <a:latin typeface="Calibri" pitchFamily="34" charset="0"/>
              </a:rPr>
              <a:pPr algn="r"/>
              <a:t>74</a:t>
            </a:fld>
            <a:endParaRPr lang="en-US" sz="1100"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a:xfrm>
            <a:off x="282575" y="523875"/>
            <a:ext cx="6189663" cy="3482975"/>
          </a:xfrm>
          <a:ln/>
        </p:spPr>
      </p:sp>
      <p:sp>
        <p:nvSpPr>
          <p:cNvPr id="75779" name="Rectangle 3"/>
          <p:cNvSpPr>
            <a:spLocks noGrp="1"/>
          </p:cNvSpPr>
          <p:nvPr>
            <p:ph type="body" idx="1"/>
          </p:nvPr>
        </p:nvSpPr>
        <p:spPr>
          <a:noFill/>
          <a:ln/>
        </p:spPr>
        <p:txBody>
          <a:bodyPr/>
          <a:lstStyle/>
          <a:p>
            <a:r>
              <a:rPr lang="en-US" dirty="0"/>
              <a:t>Groundwater lies beneath the soil surface in geological deposits called </a:t>
            </a:r>
            <a:r>
              <a:rPr lang="en-US" b="1" dirty="0"/>
              <a:t>aquifers</a:t>
            </a:r>
            <a:r>
              <a:rPr lang="en-US" dirty="0"/>
              <a:t> (areas of permeable rock, clay and sand) as illustrated in this image.  The </a:t>
            </a:r>
            <a:r>
              <a:rPr lang="en-US" b="1" dirty="0"/>
              <a:t>water table</a:t>
            </a:r>
            <a:r>
              <a:rPr lang="en-US" dirty="0"/>
              <a:t> is defined as the upper surface of groundwater below which soil is saturated with water that fills all voids.  Wetlands develop in areas where the water table is at or near the surface.  Therefore, wetlands that appear to be separated from one another may actually be linked through underground aquifers.  Although not </a:t>
            </a:r>
            <a:r>
              <a:rPr lang="en-US" u="none" dirty="0"/>
              <a:t>necessary</a:t>
            </a:r>
            <a:r>
              <a:rPr lang="en-US" dirty="0"/>
              <a:t> for the development of a wetland, such areas may be periodically covered with shallow water.</a:t>
            </a:r>
          </a:p>
          <a:p>
            <a:endParaRPr lang="en-US" sz="13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143000" y="523875"/>
            <a:ext cx="4643438" cy="3482975"/>
          </a:xfrm>
          <a:ln/>
        </p:spPr>
      </p:sp>
      <p:sp>
        <p:nvSpPr>
          <p:cNvPr id="98308" name="Rectangle 3"/>
          <p:cNvSpPr>
            <a:spLocks noGrp="1" noChangeArrowheads="1"/>
          </p:cNvSpPr>
          <p:nvPr>
            <p:ph type="body" idx="1"/>
          </p:nvPr>
        </p:nvSpPr>
        <p:spPr>
          <a:ln/>
        </p:spPr>
        <p:txBody>
          <a:bodyPr>
            <a:normAutofit lnSpcReduction="10000"/>
          </a:bodyPr>
          <a:lstStyle/>
          <a:p>
            <a:pPr eaLnBrk="1" hangingPunct="1">
              <a:defRPr/>
            </a:pPr>
            <a:r>
              <a:rPr lang="en-US" dirty="0"/>
              <a:t>For most of the 20th century, wetlands were viewed as “wastelands” or as areas that provided little benefit beyond waterfowl habitat. This growing concern prompted governments at all levels to enact legislation that would protect remaining wetlands and attempt to restore some lost wetlands.</a:t>
            </a:r>
            <a:endParaRPr lang="en-US" b="1" dirty="0"/>
          </a:p>
          <a:p>
            <a:pPr eaLnBrk="1" hangingPunct="1">
              <a:defRPr/>
            </a:pPr>
            <a:r>
              <a:rPr lang="en-US" b="1" dirty="0"/>
              <a:t>Functions </a:t>
            </a:r>
            <a:r>
              <a:rPr lang="en-US" dirty="0"/>
              <a:t>are ecological services provided by wetlands and may be categorized in a number of different ways (see below for one way).</a:t>
            </a:r>
            <a:endParaRPr lang="en-US" b="1" dirty="0"/>
          </a:p>
          <a:p>
            <a:pPr eaLnBrk="1" hangingPunct="1">
              <a:defRPr/>
            </a:pPr>
            <a:r>
              <a:rPr lang="en-US" b="1" dirty="0"/>
              <a:t>Values</a:t>
            </a:r>
            <a:r>
              <a:rPr lang="en-US" dirty="0"/>
              <a:t> are estimates of the importance or worth of one or more of a wetland’s functions to society.  </a:t>
            </a:r>
          </a:p>
          <a:p>
            <a:pPr eaLnBrk="1" hangingPunct="1">
              <a:defRPr/>
            </a:pPr>
            <a:r>
              <a:rPr lang="en-US" dirty="0"/>
              <a:t>Humans may assign value to wetlands as a result of their location in the landscape, the wide variety of functions they perform or the uniqueness of their plant and animal communities.  Individuals may also value wetlands for their aesthetic qualities, as sites for education and scientific research, as locations of historical or archaeological significance or as repositories for water during floods.  </a:t>
            </a:r>
          </a:p>
          <a:p>
            <a:pPr eaLnBrk="1" hangingPunct="1">
              <a:defRPr/>
            </a:pPr>
            <a:r>
              <a:rPr lang="en-US" dirty="0"/>
              <a:t>Estimates of “value” can be determined in a number of different ways.  For example:</a:t>
            </a:r>
          </a:p>
          <a:p>
            <a:pPr marL="216233" indent="-216233">
              <a:buFontTx/>
              <a:buChar char="•"/>
              <a:defRPr/>
            </a:pPr>
            <a:r>
              <a:rPr lang="en-US" dirty="0"/>
              <a:t>the revenue generated by the sale of fish and shellfish that depend on wetlands for part of their life cycle</a:t>
            </a:r>
          </a:p>
          <a:p>
            <a:pPr marL="216233" indent="-216233">
              <a:buFontTx/>
              <a:buChar char="•"/>
              <a:defRPr/>
            </a:pPr>
            <a:r>
              <a:rPr lang="en-US" dirty="0"/>
              <a:t>the tourist dollars that are associated with a wetland</a:t>
            </a:r>
          </a:p>
          <a:p>
            <a:pPr marL="216233" indent="-216233">
              <a:buFontTx/>
              <a:buChar char="•"/>
              <a:defRPr/>
            </a:pPr>
            <a:r>
              <a:rPr lang="en-US" dirty="0"/>
              <a:t>measures of public support for protecting fish and wildlife</a:t>
            </a:r>
          </a:p>
          <a:p>
            <a:pPr eaLnBrk="1" hangingPunct="1">
              <a:defRPr/>
            </a:pPr>
            <a:r>
              <a:rPr lang="en-US" dirty="0"/>
              <a:t>Assigning values to aesthetic and ecological services is inherently difficult due to individual differences in value systems.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1157288" y="523875"/>
            <a:ext cx="4641850" cy="3482975"/>
          </a:xfrm>
          <a:ln/>
        </p:spPr>
      </p:sp>
      <p:sp>
        <p:nvSpPr>
          <p:cNvPr id="96259" name="Notes Placeholder 2"/>
          <p:cNvSpPr>
            <a:spLocks noGrp="1"/>
          </p:cNvSpPr>
          <p:nvPr>
            <p:ph type="body" idx="1"/>
          </p:nvPr>
        </p:nvSpPr>
        <p:spPr>
          <a:noFill/>
          <a:ln/>
        </p:spPr>
        <p:txBody>
          <a:bodyPr/>
          <a:lstStyle/>
          <a:p>
            <a:endParaRPr lang="en-US" dirty="0"/>
          </a:p>
        </p:txBody>
      </p:sp>
      <p:sp>
        <p:nvSpPr>
          <p:cNvPr id="96260"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1424" tIns="45713" rIns="91424" bIns="45713" anchor="b"/>
          <a:lstStyle/>
          <a:p>
            <a:pPr algn="r"/>
            <a:fld id="{A6C83BD5-1EF9-4675-94B6-17C908C84AA8}" type="slidenum">
              <a:rPr lang="en-US" sz="1100">
                <a:latin typeface="Calibri" pitchFamily="34" charset="0"/>
              </a:rPr>
              <a:pPr algn="r"/>
              <a:t>77</a:t>
            </a:fld>
            <a:endParaRPr lang="en-US" sz="11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143000" y="523875"/>
            <a:ext cx="4643438" cy="3482975"/>
          </a:xfrm>
          <a:ln/>
        </p:spPr>
      </p:sp>
      <p:sp>
        <p:nvSpPr>
          <p:cNvPr id="69635" name="Notes Placeholder 2"/>
          <p:cNvSpPr>
            <a:spLocks noGrp="1"/>
          </p:cNvSpPr>
          <p:nvPr>
            <p:ph type="body" idx="1"/>
          </p:nvPr>
        </p:nvSpPr>
        <p:spPr>
          <a:noFill/>
          <a:ln/>
        </p:spPr>
        <p:txBody>
          <a:bodyPr/>
          <a:lstStyle/>
          <a:p>
            <a:pPr eaLnBrk="1" hangingPunct="1"/>
            <a:endParaRPr lang="en-US" sz="900" dirty="0"/>
          </a:p>
        </p:txBody>
      </p:sp>
      <p:sp>
        <p:nvSpPr>
          <p:cNvPr id="69636" name="Slide Number Placeholder 3"/>
          <p:cNvSpPr txBox="1">
            <a:spLocks noGrp="1"/>
          </p:cNvSpPr>
          <p:nvPr/>
        </p:nvSpPr>
        <p:spPr bwMode="auto">
          <a:xfrm>
            <a:off x="3884414" y="8684381"/>
            <a:ext cx="2972098" cy="458108"/>
          </a:xfrm>
          <a:prstGeom prst="rect">
            <a:avLst/>
          </a:prstGeom>
          <a:noFill/>
          <a:ln w="9525">
            <a:noFill/>
            <a:miter lim="800000"/>
            <a:headEnd/>
            <a:tailEnd/>
          </a:ln>
        </p:spPr>
        <p:txBody>
          <a:bodyPr lIns="91424" tIns="45713" rIns="91424" bIns="45713" anchor="b"/>
          <a:lstStyle/>
          <a:p>
            <a:pPr algn="r"/>
            <a:fld id="{2F7F8E96-6431-4566-A517-B531BFA4EAEB}" type="slidenum">
              <a:rPr lang="en-US" sz="1100">
                <a:latin typeface="Calibri" pitchFamily="34" charset="0"/>
              </a:rPr>
              <a:pPr algn="r"/>
              <a:t>78</a:t>
            </a:fld>
            <a:endParaRPr lang="en-US" sz="11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2F1FF-8CEF-F4A6-E06F-E7376EFB1D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56164D66-5323-CA19-E94E-5FF3B21D9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12B2059-03CC-D257-FDB0-7B1B5CC48C85}"/>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5" name="Footer Placeholder 4">
            <a:extLst>
              <a:ext uri="{FF2B5EF4-FFF2-40B4-BE49-F238E27FC236}">
                <a16:creationId xmlns:a16="http://schemas.microsoft.com/office/drawing/2014/main" id="{8DEC7439-4A1D-70F3-EA6B-B55D6E6383A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193D515-44ED-D904-202E-F4FC2F139224}"/>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203946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2A344-AB53-2ECA-8297-BA6159B5967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E0F64DD-2640-89AB-8BD9-AC65D489BE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F9A4A0-5B6C-C133-FCDC-C26DD64FAA1A}"/>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5" name="Footer Placeholder 4">
            <a:extLst>
              <a:ext uri="{FF2B5EF4-FFF2-40B4-BE49-F238E27FC236}">
                <a16:creationId xmlns:a16="http://schemas.microsoft.com/office/drawing/2014/main" id="{21E99FDA-EF11-DBE1-0C07-7873E78B11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C580EB0-7842-821C-E3CE-B179A1244FEE}"/>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375072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B6436-3D0D-1521-F931-38CAACC7DB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089EC7C-B030-F1AC-AC24-744CC1F2C8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6580FF0-2030-9486-BFAF-18B629E57A43}"/>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5" name="Footer Placeholder 4">
            <a:extLst>
              <a:ext uri="{FF2B5EF4-FFF2-40B4-BE49-F238E27FC236}">
                <a16:creationId xmlns:a16="http://schemas.microsoft.com/office/drawing/2014/main" id="{A85CA41C-4647-6B38-D396-821653EB0E8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6512434-2252-CECF-D4C1-B3B5DFFE658D}"/>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64272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E1135-7C4C-E9A6-09E8-82459BF04500}"/>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59CD50A-B319-0E4B-5078-866EC265EB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7B61A7B-ECC2-EE06-15D0-E22136D7684A}"/>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5" name="Footer Placeholder 4">
            <a:extLst>
              <a:ext uri="{FF2B5EF4-FFF2-40B4-BE49-F238E27FC236}">
                <a16:creationId xmlns:a16="http://schemas.microsoft.com/office/drawing/2014/main" id="{F42930C0-BAF5-0CA5-A51B-2B9B1185A47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3B2B66-6F92-20A5-57D9-6999DEBCEFE8}"/>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160405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A058-BC11-0938-6AE5-C0434B27EE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3FF147E4-9270-9FFF-040A-FC874EA30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CAE106-23A2-1828-B997-1F8912FDDEF7}"/>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5" name="Footer Placeholder 4">
            <a:extLst>
              <a:ext uri="{FF2B5EF4-FFF2-40B4-BE49-F238E27FC236}">
                <a16:creationId xmlns:a16="http://schemas.microsoft.com/office/drawing/2014/main" id="{D7F09DBC-C435-CE51-DD80-6BF3A488F79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FEC8CC6-3C39-EA76-CC47-43F5619D033B}"/>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53737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F4258-3355-4D2B-92B3-A12A6E791B2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ED527DE-9F1C-4BF6-5F50-D544933923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F65F291-3FD1-B9FA-8181-423923B239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327C39D-4027-957D-A53A-D4DE6950DE60}"/>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6" name="Footer Placeholder 5">
            <a:extLst>
              <a:ext uri="{FF2B5EF4-FFF2-40B4-BE49-F238E27FC236}">
                <a16:creationId xmlns:a16="http://schemas.microsoft.com/office/drawing/2014/main" id="{4079C173-E2A5-AF1A-9C39-3F55931F115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7E83BDE-6F44-868F-902E-F6F3AA7FD45D}"/>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9043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E746-AB17-E97E-444C-4E3C984619E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B118158-25FC-B192-A5D2-660A1CBC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7F1EA-373E-1239-2500-14567C31F0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C07BBDD-340E-2F3E-2441-60B655B743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4CC83-4999-0A20-B50B-ADFB290E46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DC23E18-660A-6E01-CFD4-612311B71562}"/>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8" name="Footer Placeholder 7">
            <a:extLst>
              <a:ext uri="{FF2B5EF4-FFF2-40B4-BE49-F238E27FC236}">
                <a16:creationId xmlns:a16="http://schemas.microsoft.com/office/drawing/2014/main" id="{36FE8AFB-6541-A419-0904-BF812DB1794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7CC0B57-E0F1-9439-B0D5-C944E4B87E76}"/>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1030001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AEFC-59A4-96E9-CAD7-BBCEA62D16F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7943C8B-1F0E-D0D3-03C0-A781D51A0FCE}"/>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4" name="Footer Placeholder 3">
            <a:extLst>
              <a:ext uri="{FF2B5EF4-FFF2-40B4-BE49-F238E27FC236}">
                <a16:creationId xmlns:a16="http://schemas.microsoft.com/office/drawing/2014/main" id="{AED46ABE-73B3-8E84-7CC0-DD4E75F2B15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E60BED6-719E-E645-B14A-9B296D3570BA}"/>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3593305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231C0-DAE2-89AD-630E-A484D6F1A091}"/>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3" name="Footer Placeholder 2">
            <a:extLst>
              <a:ext uri="{FF2B5EF4-FFF2-40B4-BE49-F238E27FC236}">
                <a16:creationId xmlns:a16="http://schemas.microsoft.com/office/drawing/2014/main" id="{1218F47C-0CEE-6348-2A47-69A9F26BA24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6388C21B-8E92-C9A7-AC82-C9A6E1E468F4}"/>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1733813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B929F-3626-AE9C-889C-27837A5181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E906C2-068E-1ABC-DC62-E5E6B71F3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210ADC7-6F2F-1AB2-C3C1-6C7C4FAE1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7D369-1D96-46D9-B042-610FAA3F194C}"/>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6" name="Footer Placeholder 5">
            <a:extLst>
              <a:ext uri="{FF2B5EF4-FFF2-40B4-BE49-F238E27FC236}">
                <a16:creationId xmlns:a16="http://schemas.microsoft.com/office/drawing/2014/main" id="{90478708-4580-30F6-9E6A-EDB147DFB73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4F836F3-9D24-4DEF-E69C-049B65136A01}"/>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2244702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CBF6-0DE9-366C-74B7-C4C8C816A7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DEB1E13-7BBA-0564-C774-ED07DA0B2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254A7C65-0824-A7D0-4ADE-68A607FDD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0129E2-4C1F-432D-591E-EC8CF5C8EE5D}"/>
              </a:ext>
            </a:extLst>
          </p:cNvPr>
          <p:cNvSpPr>
            <a:spLocks noGrp="1"/>
          </p:cNvSpPr>
          <p:nvPr>
            <p:ph type="dt" sz="half" idx="10"/>
          </p:nvPr>
        </p:nvSpPr>
        <p:spPr/>
        <p:txBody>
          <a:bodyPr/>
          <a:lstStyle/>
          <a:p>
            <a:fld id="{2209BB5E-6B9D-4A73-957D-748CCCB0A5FD}" type="datetimeFigureOut">
              <a:rPr lang="en-IN" smtClean="0"/>
              <a:t>04-03-2025</a:t>
            </a:fld>
            <a:endParaRPr lang="en-IN"/>
          </a:p>
        </p:txBody>
      </p:sp>
      <p:sp>
        <p:nvSpPr>
          <p:cNvPr id="6" name="Footer Placeholder 5">
            <a:extLst>
              <a:ext uri="{FF2B5EF4-FFF2-40B4-BE49-F238E27FC236}">
                <a16:creationId xmlns:a16="http://schemas.microsoft.com/office/drawing/2014/main" id="{F8B6DDC2-66A5-9C0E-F2AF-B3889FD204A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C64E3F6-F16C-F741-1E7F-D5B29036DA33}"/>
              </a:ext>
            </a:extLst>
          </p:cNvPr>
          <p:cNvSpPr>
            <a:spLocks noGrp="1"/>
          </p:cNvSpPr>
          <p:nvPr>
            <p:ph type="sldNum" sz="quarter" idx="12"/>
          </p:nvPr>
        </p:nvSpPr>
        <p:spPr/>
        <p:txBody>
          <a:bodyPr/>
          <a:lstStyle/>
          <a:p>
            <a:fld id="{9E85803A-F6BB-4F3B-84AA-C9788D2CB4E2}" type="slidenum">
              <a:rPr lang="en-IN" smtClean="0"/>
              <a:t>‹#›</a:t>
            </a:fld>
            <a:endParaRPr lang="en-IN"/>
          </a:p>
        </p:txBody>
      </p:sp>
    </p:spTree>
    <p:extLst>
      <p:ext uri="{BB962C8B-B14F-4D97-AF65-F5344CB8AC3E}">
        <p14:creationId xmlns:p14="http://schemas.microsoft.com/office/powerpoint/2010/main" val="135982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6F6F96-18F6-2D9D-2DD0-91F69EEA7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9A209DA-E65B-979B-4DFC-9E55C34966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C26FBF-49E4-A40B-647E-7B1EFA306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9BB5E-6B9D-4A73-957D-748CCCB0A5FD}" type="datetimeFigureOut">
              <a:rPr lang="en-IN" smtClean="0"/>
              <a:t>04-03-2025</a:t>
            </a:fld>
            <a:endParaRPr lang="en-IN"/>
          </a:p>
        </p:txBody>
      </p:sp>
      <p:sp>
        <p:nvSpPr>
          <p:cNvPr id="5" name="Footer Placeholder 4">
            <a:extLst>
              <a:ext uri="{FF2B5EF4-FFF2-40B4-BE49-F238E27FC236}">
                <a16:creationId xmlns:a16="http://schemas.microsoft.com/office/drawing/2014/main" id="{5FF540E3-3B20-5219-067E-2420DBB9F2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1F26EEFF-A53D-FB4C-99A4-4AA9611CC4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5803A-F6BB-4F3B-84AA-C9788D2CB4E2}" type="slidenum">
              <a:rPr lang="en-IN" smtClean="0"/>
              <a:t>‹#›</a:t>
            </a:fld>
            <a:endParaRPr lang="en-IN"/>
          </a:p>
        </p:txBody>
      </p:sp>
    </p:spTree>
    <p:extLst>
      <p:ext uri="{BB962C8B-B14F-4D97-AF65-F5344CB8AC3E}">
        <p14:creationId xmlns:p14="http://schemas.microsoft.com/office/powerpoint/2010/main" val="721978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8.jpeg"/><Relationship Id="rId7" Type="http://schemas.openxmlformats.org/officeDocument/2006/relationships/diagramLayout" Target="../diagrams/layout2.xml"/><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60.jpeg"/><Relationship Id="rId10" Type="http://schemas.microsoft.com/office/2007/relationships/diagramDrawing" Target="../diagrams/drawing2.xml"/><Relationship Id="rId4" Type="http://schemas.openxmlformats.org/officeDocument/2006/relationships/image" Target="../media/image59.jpeg"/><Relationship Id="rId9" Type="http://schemas.openxmlformats.org/officeDocument/2006/relationships/diagramColors" Target="../diagrams/colors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6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8300-9FBD-C602-8585-A8133FB9D61A}"/>
              </a:ext>
            </a:extLst>
          </p:cNvPr>
          <p:cNvSpPr>
            <a:spLocks noGrp="1"/>
          </p:cNvSpPr>
          <p:nvPr>
            <p:ph type="ctrTitle"/>
          </p:nvPr>
        </p:nvSpPr>
        <p:spPr>
          <a:xfrm>
            <a:off x="87086" y="0"/>
            <a:ext cx="12104914" cy="2387600"/>
          </a:xfrm>
        </p:spPr>
        <p:txBody>
          <a:bodyPr>
            <a:normAutofit/>
          </a:bodyPr>
          <a:lstStyle/>
          <a:p>
            <a:r>
              <a:rPr lang="en-IN" b="1" dirty="0">
                <a:solidFill>
                  <a:srgbClr val="FF0000"/>
                </a:solidFill>
              </a:rPr>
              <a:t>Technological Approach for Achieving Sustainable Development Goals</a:t>
            </a:r>
          </a:p>
        </p:txBody>
      </p:sp>
      <p:sp>
        <p:nvSpPr>
          <p:cNvPr id="3" name="Subtitle 2">
            <a:extLst>
              <a:ext uri="{FF2B5EF4-FFF2-40B4-BE49-F238E27FC236}">
                <a16:creationId xmlns:a16="http://schemas.microsoft.com/office/drawing/2014/main" id="{5501A8F8-8410-3A83-FEF7-660B7265D636}"/>
              </a:ext>
            </a:extLst>
          </p:cNvPr>
          <p:cNvSpPr>
            <a:spLocks noGrp="1"/>
          </p:cNvSpPr>
          <p:nvPr>
            <p:ph type="subTitle" idx="1"/>
          </p:nvPr>
        </p:nvSpPr>
        <p:spPr>
          <a:xfrm>
            <a:off x="0" y="2829152"/>
            <a:ext cx="12191999" cy="3571648"/>
          </a:xfrm>
        </p:spPr>
        <p:txBody>
          <a:bodyPr>
            <a:normAutofit fontScale="32500" lnSpcReduction="20000"/>
          </a:bodyPr>
          <a:lstStyle/>
          <a:p>
            <a:endParaRPr lang="en-IN" dirty="0"/>
          </a:p>
          <a:p>
            <a:r>
              <a:rPr lang="en-IN" sz="19200" b="1" dirty="0">
                <a:solidFill>
                  <a:srgbClr val="00B0F0"/>
                </a:solidFill>
              </a:rPr>
              <a:t>R.C. Srivastava</a:t>
            </a:r>
          </a:p>
          <a:p>
            <a:r>
              <a:rPr lang="en-IN" sz="7400" dirty="0"/>
              <a:t>FNAAS, FISAE, FIASWC,FIE, FCHAI, FJISL,FBVD,</a:t>
            </a:r>
          </a:p>
          <a:p>
            <a:r>
              <a:rPr lang="en-IN" sz="7400" dirty="0"/>
              <a:t>Former Vice Chancellor, Dr Rajendra Prasad Central Agricultural University, </a:t>
            </a:r>
            <a:r>
              <a:rPr lang="en-IN" sz="7400" dirty="0" err="1"/>
              <a:t>Pusa</a:t>
            </a:r>
            <a:r>
              <a:rPr lang="en-IN" sz="7400" dirty="0"/>
              <a:t>, </a:t>
            </a:r>
            <a:r>
              <a:rPr lang="en-IN" sz="7400" dirty="0" err="1"/>
              <a:t>Samastipur</a:t>
            </a:r>
            <a:r>
              <a:rPr lang="en-IN" sz="7400" dirty="0"/>
              <a:t> (Bihar)</a:t>
            </a:r>
          </a:p>
          <a:p>
            <a:r>
              <a:rPr lang="en-IN" sz="7400" dirty="0"/>
              <a:t>Former Director, ICAR- Central Island Agriculture Research Institute, Port Blair (A &amp; N Islands)</a:t>
            </a:r>
          </a:p>
          <a:p>
            <a:r>
              <a:rPr lang="en-IN" sz="7400" dirty="0"/>
              <a:t>Former Director, ICAR-Indian Institute of Water Management, Bhubaneswar</a:t>
            </a:r>
          </a:p>
          <a:p>
            <a:endParaRPr lang="en-IN" dirty="0"/>
          </a:p>
        </p:txBody>
      </p:sp>
    </p:spTree>
    <p:extLst>
      <p:ext uri="{BB962C8B-B14F-4D97-AF65-F5344CB8AC3E}">
        <p14:creationId xmlns:p14="http://schemas.microsoft.com/office/powerpoint/2010/main" val="19648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7AAE-951A-4E79-D3C1-5B327EC081F5}"/>
              </a:ext>
            </a:extLst>
          </p:cNvPr>
          <p:cNvSpPr>
            <a:spLocks noGrp="1"/>
          </p:cNvSpPr>
          <p:nvPr>
            <p:ph type="title"/>
          </p:nvPr>
        </p:nvSpPr>
        <p:spPr>
          <a:xfrm>
            <a:off x="838200" y="0"/>
            <a:ext cx="10515600" cy="1325563"/>
          </a:xfrm>
        </p:spPr>
        <p:txBody>
          <a:bodyPr>
            <a:normAutofit/>
          </a:bodyPr>
          <a:lstStyle/>
          <a:p>
            <a:pPr algn="ctr"/>
            <a:r>
              <a:rPr lang="en-IN" sz="5400" dirty="0">
                <a:solidFill>
                  <a:srgbClr val="C00000"/>
                </a:solidFill>
              </a:rPr>
              <a:t>Zero Hunger</a:t>
            </a:r>
          </a:p>
        </p:txBody>
      </p:sp>
      <p:sp>
        <p:nvSpPr>
          <p:cNvPr id="3" name="Content Placeholder 2">
            <a:extLst>
              <a:ext uri="{FF2B5EF4-FFF2-40B4-BE49-F238E27FC236}">
                <a16:creationId xmlns:a16="http://schemas.microsoft.com/office/drawing/2014/main" id="{69230F5B-D2B1-17F2-0FAB-35CDD82187C9}"/>
              </a:ext>
            </a:extLst>
          </p:cNvPr>
          <p:cNvSpPr>
            <a:spLocks noGrp="1"/>
          </p:cNvSpPr>
          <p:nvPr>
            <p:ph idx="1"/>
          </p:nvPr>
        </p:nvSpPr>
        <p:spPr>
          <a:xfrm>
            <a:off x="0" y="1325562"/>
            <a:ext cx="12279086" cy="5532437"/>
          </a:xfrm>
        </p:spPr>
        <p:txBody>
          <a:bodyPr>
            <a:normAutofit lnSpcReduction="10000"/>
          </a:bodyPr>
          <a:lstStyle/>
          <a:p>
            <a:r>
              <a:rPr lang="en-US" sz="3200" dirty="0"/>
              <a:t>Government of India has already moved in this direction by providing 5 kg grains to about 800 million people so it can be assumed that this goal has been achieved </a:t>
            </a:r>
            <a:r>
              <a:rPr lang="en-US" sz="3200" dirty="0" err="1"/>
              <a:t>upto</a:t>
            </a:r>
            <a:r>
              <a:rPr lang="en-US" sz="3200" dirty="0"/>
              <a:t> good extent. </a:t>
            </a:r>
          </a:p>
          <a:p>
            <a:r>
              <a:rPr lang="en-US" sz="3200" dirty="0"/>
              <a:t>However, there is need of ensuring that the lowest strata of society not only get foodgrain to satisfy its hunger, but also ensure their nutrient security. </a:t>
            </a:r>
          </a:p>
          <a:p>
            <a:endParaRPr lang="en-US" sz="3200" dirty="0"/>
          </a:p>
          <a:p>
            <a:r>
              <a:rPr lang="en-US" sz="3200" dirty="0"/>
              <a:t>Hydroponic production of vegetables can be one technology which if adopted properly can fill this gap. </a:t>
            </a:r>
          </a:p>
          <a:p>
            <a:endParaRPr lang="en-US" sz="3200" dirty="0"/>
          </a:p>
          <a:p>
            <a:r>
              <a:rPr lang="en-US" sz="3200" dirty="0"/>
              <a:t>Since a large poor population has been covered under PM </a:t>
            </a:r>
            <a:r>
              <a:rPr lang="en-US" sz="3200" dirty="0" err="1"/>
              <a:t>Aawas</a:t>
            </a:r>
            <a:r>
              <a:rPr lang="en-US" sz="3200" dirty="0"/>
              <a:t> </a:t>
            </a:r>
            <a:r>
              <a:rPr lang="en-US" sz="3200" dirty="0" err="1"/>
              <a:t>Yojna</a:t>
            </a:r>
            <a:r>
              <a:rPr lang="en-US" sz="3200" dirty="0"/>
              <a:t>, this technology can easily be used</a:t>
            </a:r>
            <a:endParaRPr lang="en-IN" sz="3200" dirty="0"/>
          </a:p>
        </p:txBody>
      </p:sp>
    </p:spTree>
    <p:extLst>
      <p:ext uri="{BB962C8B-B14F-4D97-AF65-F5344CB8AC3E}">
        <p14:creationId xmlns:p14="http://schemas.microsoft.com/office/powerpoint/2010/main" val="3272869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77B6-1B83-46AE-9A28-BE96BFBE9C73}"/>
              </a:ext>
            </a:extLst>
          </p:cNvPr>
          <p:cNvSpPr>
            <a:spLocks noGrp="1"/>
          </p:cNvSpPr>
          <p:nvPr>
            <p:ph type="title"/>
          </p:nvPr>
        </p:nvSpPr>
        <p:spPr>
          <a:xfrm>
            <a:off x="0" y="365125"/>
            <a:ext cx="12192000" cy="1325563"/>
          </a:xfrm>
        </p:spPr>
        <p:txBody>
          <a:bodyPr/>
          <a:lstStyle/>
          <a:p>
            <a:pPr algn="ctr"/>
            <a:r>
              <a:rPr lang="en-IN" b="1" i="1" dirty="0">
                <a:solidFill>
                  <a:srgbClr val="C00000"/>
                </a:solidFill>
              </a:rPr>
              <a:t>Hydroponic cultivation of vegetables near homestead/ roofs (</a:t>
            </a:r>
            <a:r>
              <a:rPr lang="en-IN" b="1" i="1" dirty="0" err="1">
                <a:solidFill>
                  <a:srgbClr val="C00000"/>
                </a:solidFill>
              </a:rPr>
              <a:t>Courtsey</a:t>
            </a:r>
            <a:r>
              <a:rPr lang="en-IN" b="1" i="1" dirty="0">
                <a:solidFill>
                  <a:srgbClr val="C00000"/>
                </a:solidFill>
              </a:rPr>
              <a:t> CISH, </a:t>
            </a:r>
            <a:r>
              <a:rPr lang="en-IN" b="1" i="1" dirty="0" err="1">
                <a:solidFill>
                  <a:srgbClr val="C00000"/>
                </a:solidFill>
              </a:rPr>
              <a:t>Lko</a:t>
            </a:r>
            <a:r>
              <a:rPr lang="en-IN" b="1" i="1" dirty="0">
                <a:solidFill>
                  <a:srgbClr val="C00000"/>
                </a:solidFill>
              </a:rPr>
              <a:t>)</a:t>
            </a:r>
          </a:p>
        </p:txBody>
      </p:sp>
      <p:pic>
        <p:nvPicPr>
          <p:cNvPr id="4" name="Content Placeholder 3">
            <a:extLst>
              <a:ext uri="{FF2B5EF4-FFF2-40B4-BE49-F238E27FC236}">
                <a16:creationId xmlns:a16="http://schemas.microsoft.com/office/drawing/2014/main" id="{54A7C6B6-CB35-C6B8-B6EA-E1697392BA42}"/>
              </a:ext>
            </a:extLst>
          </p:cNvPr>
          <p:cNvPicPr>
            <a:picLocks noGrp="1" noChangeAspect="1"/>
          </p:cNvPicPr>
          <p:nvPr>
            <p:ph idx="1"/>
          </p:nvPr>
        </p:nvPicPr>
        <p:blipFill>
          <a:blip r:embed="rId2"/>
          <a:stretch>
            <a:fillRect/>
          </a:stretch>
        </p:blipFill>
        <p:spPr>
          <a:xfrm>
            <a:off x="8001000" y="2040772"/>
            <a:ext cx="2448903" cy="4351338"/>
          </a:xfrm>
          <a:prstGeom prst="rect">
            <a:avLst/>
          </a:prstGeom>
        </p:spPr>
      </p:pic>
      <p:pic>
        <p:nvPicPr>
          <p:cNvPr id="5" name="Picture 4">
            <a:extLst>
              <a:ext uri="{FF2B5EF4-FFF2-40B4-BE49-F238E27FC236}">
                <a16:creationId xmlns:a16="http://schemas.microsoft.com/office/drawing/2014/main" id="{0301C88E-97E4-B3A5-3C97-C17E645630FF}"/>
              </a:ext>
            </a:extLst>
          </p:cNvPr>
          <p:cNvPicPr>
            <a:picLocks noChangeAspect="1"/>
          </p:cNvPicPr>
          <p:nvPr/>
        </p:nvPicPr>
        <p:blipFill>
          <a:blip r:embed="rId3"/>
          <a:stretch>
            <a:fillRect/>
          </a:stretch>
        </p:blipFill>
        <p:spPr>
          <a:xfrm>
            <a:off x="4246471" y="2040772"/>
            <a:ext cx="2448903" cy="4351338"/>
          </a:xfrm>
          <a:prstGeom prst="rect">
            <a:avLst/>
          </a:prstGeom>
        </p:spPr>
      </p:pic>
      <p:pic>
        <p:nvPicPr>
          <p:cNvPr id="6" name="Picture 5">
            <a:extLst>
              <a:ext uri="{FF2B5EF4-FFF2-40B4-BE49-F238E27FC236}">
                <a16:creationId xmlns:a16="http://schemas.microsoft.com/office/drawing/2014/main" id="{B3C2C12E-3FA3-DD17-6657-2CA5882F336D}"/>
              </a:ext>
            </a:extLst>
          </p:cNvPr>
          <p:cNvPicPr>
            <a:picLocks noChangeAspect="1"/>
          </p:cNvPicPr>
          <p:nvPr/>
        </p:nvPicPr>
        <p:blipFill>
          <a:blip r:embed="rId4"/>
          <a:stretch>
            <a:fillRect/>
          </a:stretch>
        </p:blipFill>
        <p:spPr>
          <a:xfrm>
            <a:off x="668619" y="2040772"/>
            <a:ext cx="2531782" cy="4498602"/>
          </a:xfrm>
          <a:prstGeom prst="rect">
            <a:avLst/>
          </a:prstGeom>
        </p:spPr>
      </p:pic>
    </p:spTree>
    <p:extLst>
      <p:ext uri="{BB962C8B-B14F-4D97-AF65-F5344CB8AC3E}">
        <p14:creationId xmlns:p14="http://schemas.microsoft.com/office/powerpoint/2010/main" val="2147063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C71D4-77BB-B6BC-B9FB-157B6C8181B5}"/>
              </a:ext>
            </a:extLst>
          </p:cNvPr>
          <p:cNvSpPr>
            <a:spLocks noGrp="1"/>
          </p:cNvSpPr>
          <p:nvPr>
            <p:ph type="title"/>
          </p:nvPr>
        </p:nvSpPr>
        <p:spPr>
          <a:xfrm>
            <a:off x="23641" y="365125"/>
            <a:ext cx="12168359" cy="1325563"/>
          </a:xfrm>
        </p:spPr>
        <p:txBody>
          <a:bodyPr/>
          <a:lstStyle/>
          <a:p>
            <a:pPr algn="ctr"/>
            <a:r>
              <a:rPr lang="en-IN" b="1" i="1" dirty="0">
                <a:solidFill>
                  <a:srgbClr val="C00000"/>
                </a:solidFill>
              </a:rPr>
              <a:t>Low cost design for hydroponic cultivation using waste material </a:t>
            </a:r>
          </a:p>
        </p:txBody>
      </p:sp>
      <p:pic>
        <p:nvPicPr>
          <p:cNvPr id="4" name="Content Placeholder 3">
            <a:extLst>
              <a:ext uri="{FF2B5EF4-FFF2-40B4-BE49-F238E27FC236}">
                <a16:creationId xmlns:a16="http://schemas.microsoft.com/office/drawing/2014/main" id="{7AE4CE62-2067-8A2E-6452-B35DEF01CF9A}"/>
              </a:ext>
            </a:extLst>
          </p:cNvPr>
          <p:cNvPicPr>
            <a:picLocks noGrp="1" noChangeAspect="1"/>
          </p:cNvPicPr>
          <p:nvPr>
            <p:ph idx="1"/>
          </p:nvPr>
        </p:nvPicPr>
        <p:blipFill>
          <a:blip r:embed="rId2"/>
          <a:stretch>
            <a:fillRect/>
          </a:stretch>
        </p:blipFill>
        <p:spPr>
          <a:xfrm>
            <a:off x="9626317" y="2373086"/>
            <a:ext cx="1813832" cy="3627664"/>
          </a:xfrm>
          <a:prstGeom prst="rect">
            <a:avLst/>
          </a:prstGeom>
        </p:spPr>
      </p:pic>
      <p:pic>
        <p:nvPicPr>
          <p:cNvPr id="5" name="Picture 4">
            <a:extLst>
              <a:ext uri="{FF2B5EF4-FFF2-40B4-BE49-F238E27FC236}">
                <a16:creationId xmlns:a16="http://schemas.microsoft.com/office/drawing/2014/main" id="{3982EDB5-F5EE-4618-E0A0-40303A31BC27}"/>
              </a:ext>
            </a:extLst>
          </p:cNvPr>
          <p:cNvPicPr>
            <a:picLocks noChangeAspect="1"/>
          </p:cNvPicPr>
          <p:nvPr/>
        </p:nvPicPr>
        <p:blipFill>
          <a:blip r:embed="rId3"/>
          <a:stretch>
            <a:fillRect/>
          </a:stretch>
        </p:blipFill>
        <p:spPr>
          <a:xfrm>
            <a:off x="4087019" y="2373085"/>
            <a:ext cx="5177461" cy="3516085"/>
          </a:xfrm>
          <a:prstGeom prst="rect">
            <a:avLst/>
          </a:prstGeom>
        </p:spPr>
      </p:pic>
      <p:pic>
        <p:nvPicPr>
          <p:cNvPr id="6" name="Picture 5">
            <a:extLst>
              <a:ext uri="{FF2B5EF4-FFF2-40B4-BE49-F238E27FC236}">
                <a16:creationId xmlns:a16="http://schemas.microsoft.com/office/drawing/2014/main" id="{FEC8AC3B-3664-E776-60EF-F3FC0F4E44AD}"/>
              </a:ext>
            </a:extLst>
          </p:cNvPr>
          <p:cNvPicPr>
            <a:picLocks noChangeAspect="1"/>
          </p:cNvPicPr>
          <p:nvPr/>
        </p:nvPicPr>
        <p:blipFill>
          <a:blip r:embed="rId4"/>
          <a:stretch>
            <a:fillRect/>
          </a:stretch>
        </p:blipFill>
        <p:spPr>
          <a:xfrm>
            <a:off x="23641" y="2460171"/>
            <a:ext cx="4183969" cy="3428999"/>
          </a:xfrm>
          <a:prstGeom prst="rect">
            <a:avLst/>
          </a:prstGeom>
        </p:spPr>
      </p:pic>
    </p:spTree>
    <p:extLst>
      <p:ext uri="{BB962C8B-B14F-4D97-AF65-F5344CB8AC3E}">
        <p14:creationId xmlns:p14="http://schemas.microsoft.com/office/powerpoint/2010/main" val="426316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3DD7-EE90-1F0C-B44D-E33A0AEDF277}"/>
              </a:ext>
            </a:extLst>
          </p:cNvPr>
          <p:cNvSpPr>
            <a:spLocks noGrp="1"/>
          </p:cNvSpPr>
          <p:nvPr>
            <p:ph type="title"/>
          </p:nvPr>
        </p:nvSpPr>
        <p:spPr>
          <a:xfrm>
            <a:off x="0" y="365125"/>
            <a:ext cx="12192000" cy="1325563"/>
          </a:xfrm>
        </p:spPr>
        <p:txBody>
          <a:bodyPr>
            <a:normAutofit/>
          </a:bodyPr>
          <a:lstStyle/>
          <a:p>
            <a:r>
              <a:rPr lang="en-US" b="1" i="1" dirty="0">
                <a:solidFill>
                  <a:srgbClr val="FF0000"/>
                </a:solidFill>
              </a:rPr>
              <a:t>No Poverty – End poverty in all its forms everywhere</a:t>
            </a:r>
            <a:endParaRPr lang="en-IN" b="1" i="1" dirty="0">
              <a:solidFill>
                <a:srgbClr val="FF0000"/>
              </a:solidFill>
            </a:endParaRPr>
          </a:p>
        </p:txBody>
      </p:sp>
      <p:sp>
        <p:nvSpPr>
          <p:cNvPr id="3" name="Content Placeholder 2">
            <a:extLst>
              <a:ext uri="{FF2B5EF4-FFF2-40B4-BE49-F238E27FC236}">
                <a16:creationId xmlns:a16="http://schemas.microsoft.com/office/drawing/2014/main" id="{E0F558E3-0CAC-278A-B426-3B827DF73830}"/>
              </a:ext>
            </a:extLst>
          </p:cNvPr>
          <p:cNvSpPr>
            <a:spLocks noGrp="1"/>
          </p:cNvSpPr>
          <p:nvPr>
            <p:ph idx="1"/>
          </p:nvPr>
        </p:nvSpPr>
        <p:spPr>
          <a:xfrm>
            <a:off x="0" y="1825624"/>
            <a:ext cx="12192000" cy="5032375"/>
          </a:xfrm>
        </p:spPr>
        <p:txBody>
          <a:bodyPr/>
          <a:lstStyle/>
          <a:p>
            <a:r>
              <a:rPr lang="en-US" dirty="0"/>
              <a:t>With hunger problem solved through free ration and nutrition ensured through vegetable cultivation, poverty eradication especially rural poverty can be alleviated by creating micro entrepreneurship in rural areas. </a:t>
            </a:r>
          </a:p>
          <a:p>
            <a:endParaRPr lang="en-US" dirty="0"/>
          </a:p>
          <a:p>
            <a:r>
              <a:rPr lang="en-US" dirty="0"/>
              <a:t>No doles but making them micro entrepreneur will eradicate poverty</a:t>
            </a:r>
          </a:p>
          <a:p>
            <a:endParaRPr lang="en-US" dirty="0"/>
          </a:p>
          <a:p>
            <a:r>
              <a:rPr lang="en-US" dirty="0"/>
              <a:t>Few technologies viz., </a:t>
            </a:r>
            <a:r>
              <a:rPr lang="en-US" dirty="0" err="1"/>
              <a:t>Sukhet</a:t>
            </a:r>
            <a:r>
              <a:rPr lang="en-US" dirty="0"/>
              <a:t> model, monetization of agricultural waste, and integrating Rapid Aquaculture system, cookies preparation by fishes produced and  its supply to </a:t>
            </a:r>
            <a:r>
              <a:rPr lang="en-US" dirty="0" err="1"/>
              <a:t>aaganwadi</a:t>
            </a:r>
            <a:r>
              <a:rPr lang="en-US" dirty="0"/>
              <a:t> children. These will create huge employment opportunities which will alleviate poverty </a:t>
            </a:r>
            <a:r>
              <a:rPr lang="en-US" dirty="0" err="1"/>
              <a:t>alongwith</a:t>
            </a:r>
            <a:r>
              <a:rPr lang="en-US" dirty="0"/>
              <a:t> environment improvement and waste management.</a:t>
            </a:r>
            <a:endParaRPr lang="en-IN" dirty="0"/>
          </a:p>
        </p:txBody>
      </p:sp>
    </p:spTree>
    <p:extLst>
      <p:ext uri="{BB962C8B-B14F-4D97-AF65-F5344CB8AC3E}">
        <p14:creationId xmlns:p14="http://schemas.microsoft.com/office/powerpoint/2010/main" val="1530619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799" y="134253"/>
            <a:ext cx="10363201" cy="1280890"/>
          </a:xfrm>
        </p:spPr>
        <p:txBody>
          <a:bodyPr>
            <a:normAutofit/>
          </a:bodyPr>
          <a:lstStyle/>
          <a:p>
            <a:r>
              <a:rPr lang="en-US" sz="4000" b="1" dirty="0">
                <a:latin typeface="Arial" panose="020B0604020202020204" pitchFamily="34" charset="0"/>
                <a:cs typeface="Arial" panose="020B0604020202020204" pitchFamily="34" charset="0"/>
              </a:rPr>
              <a:t>Creating Employment Opportunities in Rural Areas</a:t>
            </a:r>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74170" y="1375168"/>
            <a:ext cx="12017829" cy="5482832"/>
          </a:xfrm>
          <a:prstGeom prst="rect">
            <a:avLst/>
          </a:prstGeom>
        </p:spPr>
      </p:pic>
    </p:spTree>
    <p:extLst>
      <p:ext uri="{BB962C8B-B14F-4D97-AF65-F5344CB8AC3E}">
        <p14:creationId xmlns:p14="http://schemas.microsoft.com/office/powerpoint/2010/main" val="3952228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Arial" panose="020B0604020202020204" pitchFamily="34" charset="0"/>
                <a:cs typeface="Arial" panose="020B0604020202020204" pitchFamily="34" charset="0"/>
              </a:rPr>
              <a:t>Sukhet</a:t>
            </a:r>
            <a:r>
              <a:rPr lang="en-US" b="1" dirty="0">
                <a:latin typeface="Arial" panose="020B0604020202020204" pitchFamily="34" charset="0"/>
                <a:cs typeface="Arial" panose="020B0604020202020204" pitchFamily="34" charset="0"/>
              </a:rPr>
              <a:t> Model – Monetizing Cow Dung</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592925" y="1264555"/>
            <a:ext cx="8911687" cy="5579113"/>
          </a:xfrm>
          <a:prstGeom prst="rect">
            <a:avLst/>
          </a:prstGeom>
        </p:spPr>
      </p:pic>
    </p:spTree>
    <p:extLst>
      <p:ext uri="{BB962C8B-B14F-4D97-AF65-F5344CB8AC3E}">
        <p14:creationId xmlns:p14="http://schemas.microsoft.com/office/powerpoint/2010/main" val="341272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3BB7-A2C9-C81A-1FFA-3AFCFC1BFBE0}"/>
              </a:ext>
            </a:extLst>
          </p:cNvPr>
          <p:cNvSpPr>
            <a:spLocks noGrp="1"/>
          </p:cNvSpPr>
          <p:nvPr>
            <p:ph type="title"/>
          </p:nvPr>
        </p:nvSpPr>
        <p:spPr>
          <a:xfrm>
            <a:off x="838200" y="365125"/>
            <a:ext cx="10515600" cy="1093561"/>
          </a:xfrm>
        </p:spPr>
        <p:txBody>
          <a:bodyPr/>
          <a:lstStyle/>
          <a:p>
            <a:pPr algn="ctr"/>
            <a:r>
              <a:rPr lang="en-IN" b="1" i="1" dirty="0" err="1">
                <a:solidFill>
                  <a:srgbClr val="C00000"/>
                </a:solidFill>
              </a:rPr>
              <a:t>Sukhet</a:t>
            </a:r>
            <a:r>
              <a:rPr lang="en-IN" b="1" i="1" dirty="0">
                <a:solidFill>
                  <a:srgbClr val="C00000"/>
                </a:solidFill>
              </a:rPr>
              <a:t> Model </a:t>
            </a:r>
          </a:p>
        </p:txBody>
      </p:sp>
      <p:sp>
        <p:nvSpPr>
          <p:cNvPr id="3" name="Content Placeholder 2">
            <a:extLst>
              <a:ext uri="{FF2B5EF4-FFF2-40B4-BE49-F238E27FC236}">
                <a16:creationId xmlns:a16="http://schemas.microsoft.com/office/drawing/2014/main" id="{DD98045A-39FE-E777-4B3E-EC571D57D7E5}"/>
              </a:ext>
            </a:extLst>
          </p:cNvPr>
          <p:cNvSpPr>
            <a:spLocks noGrp="1"/>
          </p:cNvSpPr>
          <p:nvPr>
            <p:ph idx="1"/>
          </p:nvPr>
        </p:nvSpPr>
        <p:spPr/>
        <p:txBody>
          <a:bodyPr/>
          <a:lstStyle/>
          <a:p>
            <a:r>
              <a:rPr lang="en-IN" dirty="0"/>
              <a:t>Hon’ble Prime Minister mentioned this model in 80</a:t>
            </a:r>
            <a:r>
              <a:rPr lang="en-IN" baseline="30000" dirty="0"/>
              <a:t>th</a:t>
            </a:r>
            <a:r>
              <a:rPr lang="en-IN" dirty="0"/>
              <a:t> episode of Man Ki Bat on 29</a:t>
            </a:r>
            <a:r>
              <a:rPr lang="en-IN" baseline="30000" dirty="0"/>
              <a:t>th</a:t>
            </a:r>
            <a:r>
              <a:rPr lang="en-IN" dirty="0"/>
              <a:t> August, 2021</a:t>
            </a:r>
          </a:p>
          <a:p>
            <a:endParaRPr lang="en-IN" dirty="0"/>
          </a:p>
          <a:p>
            <a:r>
              <a:rPr lang="en-IN" dirty="0"/>
              <a:t>This story was selected among 100 stories of Man ki Bat on occasion of completion 100 episodes of Man ki Bat and one colleague who was involved in this project was guest on Republic Day Parade</a:t>
            </a:r>
          </a:p>
          <a:p>
            <a:endParaRPr lang="en-IN" dirty="0"/>
          </a:p>
          <a:p>
            <a:r>
              <a:rPr lang="en-IN" dirty="0"/>
              <a:t>India Post issued a Postage stamp on this entitled “ </a:t>
            </a:r>
            <a:r>
              <a:rPr lang="en-IN" dirty="0" err="1"/>
              <a:t>Sukhet</a:t>
            </a:r>
            <a:r>
              <a:rPr lang="en-IN" dirty="0"/>
              <a:t> Model – </a:t>
            </a:r>
            <a:r>
              <a:rPr lang="en-IN" dirty="0" err="1"/>
              <a:t>Dhuaon</a:t>
            </a:r>
            <a:r>
              <a:rPr lang="en-IN" dirty="0"/>
              <a:t> </a:t>
            </a:r>
            <a:r>
              <a:rPr lang="en-IN" dirty="0" err="1"/>
              <a:t>Mukt</a:t>
            </a:r>
            <a:r>
              <a:rPr lang="en-IN" dirty="0"/>
              <a:t> Swachh Gaon”</a:t>
            </a:r>
          </a:p>
          <a:p>
            <a:endParaRPr lang="en-IN" dirty="0"/>
          </a:p>
          <a:p>
            <a:endParaRPr lang="en-IN" dirty="0"/>
          </a:p>
        </p:txBody>
      </p:sp>
    </p:spTree>
    <p:extLst>
      <p:ext uri="{BB962C8B-B14F-4D97-AF65-F5344CB8AC3E}">
        <p14:creationId xmlns:p14="http://schemas.microsoft.com/office/powerpoint/2010/main" val="3685901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4226-468A-4F2E-9462-6952631D07FA}"/>
              </a:ext>
            </a:extLst>
          </p:cNvPr>
          <p:cNvSpPr>
            <a:spLocks noGrp="1"/>
          </p:cNvSpPr>
          <p:nvPr>
            <p:ph type="title"/>
          </p:nvPr>
        </p:nvSpPr>
        <p:spPr>
          <a:xfrm>
            <a:off x="1882383" y="534594"/>
            <a:ext cx="7886700" cy="870012"/>
          </a:xfrm>
        </p:spPr>
        <p:txBody>
          <a:bodyPr>
            <a:normAutofit/>
          </a:bodyPr>
          <a:lstStyle/>
          <a:p>
            <a:pPr algn="ctr"/>
            <a:r>
              <a:rPr lang="en-US" b="1" dirty="0">
                <a:latin typeface="Arial" panose="020B0604020202020204" pitchFamily="34" charset="0"/>
                <a:cs typeface="Arial" panose="020B0604020202020204" pitchFamily="34" charset="0"/>
              </a:rPr>
              <a:t>Banana Pseudo-stem</a:t>
            </a:r>
            <a:endParaRPr lang="en-IN" b="1" dirty="0">
              <a:latin typeface="Arial" panose="020B0604020202020204" pitchFamily="34" charset="0"/>
              <a:cs typeface="Arial" panose="020B0604020202020204" pitchFamily="34" charset="0"/>
            </a:endParaRPr>
          </a:p>
        </p:txBody>
      </p:sp>
      <p:pic>
        <p:nvPicPr>
          <p:cNvPr id="4" name="Content Placeholder 3" descr="C:\Users\hp\Desktop\image for folder\banana fruit.png">
            <a:extLst>
              <a:ext uri="{FF2B5EF4-FFF2-40B4-BE49-F238E27FC236}">
                <a16:creationId xmlns:a16="http://schemas.microsoft.com/office/drawing/2014/main" id="{9FB34A2B-74E9-4086-8FEA-66EAFEF56E49}"/>
              </a:ext>
            </a:extLst>
          </p:cNvPr>
          <p:cNvPicPr>
            <a:picLocks/>
          </p:cNvPicPr>
          <p:nvPr/>
        </p:nvPicPr>
        <p:blipFill>
          <a:blip r:embed="rId2"/>
          <a:srcRect/>
          <a:stretch>
            <a:fillRect/>
          </a:stretch>
        </p:blipFill>
        <p:spPr bwMode="auto">
          <a:xfrm>
            <a:off x="1756580" y="1604940"/>
            <a:ext cx="2994435" cy="231017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C:\Users\hp\Desktop\image for folder\sep29-12-banana.jpg">
            <a:extLst>
              <a:ext uri="{FF2B5EF4-FFF2-40B4-BE49-F238E27FC236}">
                <a16:creationId xmlns:a16="http://schemas.microsoft.com/office/drawing/2014/main" id="{71DEC719-A567-4902-9E93-6FD9E6BEFFD6}"/>
              </a:ext>
            </a:extLst>
          </p:cNvPr>
          <p:cNvPicPr/>
          <p:nvPr/>
        </p:nvPicPr>
        <p:blipFill>
          <a:blip r:embed="rId3"/>
          <a:srcRect/>
          <a:stretch>
            <a:fillRect/>
          </a:stretch>
        </p:blipFill>
        <p:spPr bwMode="auto">
          <a:xfrm>
            <a:off x="6842200" y="1412724"/>
            <a:ext cx="2886653" cy="231017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descr="C:\Users\hp\Desktop\leaf sheath.jpg">
            <a:extLst>
              <a:ext uri="{FF2B5EF4-FFF2-40B4-BE49-F238E27FC236}">
                <a16:creationId xmlns:a16="http://schemas.microsoft.com/office/drawing/2014/main" id="{FE88DDE1-5C21-4524-8AFD-060BD0D4A8A1}"/>
              </a:ext>
            </a:extLst>
          </p:cNvPr>
          <p:cNvPicPr/>
          <p:nvPr/>
        </p:nvPicPr>
        <p:blipFill>
          <a:blip r:embed="rId4" cstate="print"/>
          <a:srcRect/>
          <a:stretch>
            <a:fillRect/>
          </a:stretch>
        </p:blipFill>
        <p:spPr bwMode="auto">
          <a:xfrm>
            <a:off x="4208721" y="4164324"/>
            <a:ext cx="4076805" cy="2693676"/>
          </a:xfrm>
          <a:prstGeom prst="rect">
            <a:avLst/>
          </a:prstGeom>
          <a:ln w="88900" cap="sq" cmpd="thickThin">
            <a:solidFill>
              <a:srgbClr val="000000"/>
            </a:solidFill>
            <a:prstDash val="solid"/>
            <a:miter lim="800000"/>
          </a:ln>
          <a:effectLst>
            <a:innerShdw blurRad="76200">
              <a:srgbClr val="000000"/>
            </a:innerShdw>
          </a:effectLst>
        </p:spPr>
      </p:pic>
      <p:sp>
        <p:nvSpPr>
          <p:cNvPr id="7" name="Curved Left Arrow 13">
            <a:extLst>
              <a:ext uri="{FF2B5EF4-FFF2-40B4-BE49-F238E27FC236}">
                <a16:creationId xmlns:a16="http://schemas.microsoft.com/office/drawing/2014/main" id="{86E71F25-5BE4-48D2-BF3E-DFE5AFB25447}"/>
              </a:ext>
            </a:extLst>
          </p:cNvPr>
          <p:cNvSpPr/>
          <p:nvPr/>
        </p:nvSpPr>
        <p:spPr>
          <a:xfrm>
            <a:off x="9728853" y="2424801"/>
            <a:ext cx="2258188" cy="3781955"/>
          </a:xfrm>
          <a:prstGeom prst="curvedLeftArrow">
            <a:avLst>
              <a:gd name="adj1" fmla="val 25000"/>
              <a:gd name="adj2" fmla="val 50000"/>
              <a:gd name="adj3" fmla="val 25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ight Arrow 14">
            <a:extLst>
              <a:ext uri="{FF2B5EF4-FFF2-40B4-BE49-F238E27FC236}">
                <a16:creationId xmlns:a16="http://schemas.microsoft.com/office/drawing/2014/main" id="{E60BB3CB-83CD-430C-91F7-FF3FBFA52B94}"/>
              </a:ext>
            </a:extLst>
          </p:cNvPr>
          <p:cNvSpPr/>
          <p:nvPr/>
        </p:nvSpPr>
        <p:spPr>
          <a:xfrm>
            <a:off x="5307403" y="2275393"/>
            <a:ext cx="978408" cy="4846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51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510" y="544285"/>
            <a:ext cx="8229600" cy="714356"/>
          </a:xfrm>
        </p:spPr>
        <p:txBody>
          <a:bodyPr>
            <a:normAutofit fontScale="90000"/>
          </a:bodyPr>
          <a:lstStyle/>
          <a:p>
            <a:pPr algn="ctr"/>
            <a:r>
              <a:rPr lang="en-IN" b="1" dirty="0">
                <a:latin typeface="Arial" panose="020B0604020202020204" pitchFamily="34" charset="0"/>
                <a:cs typeface="Arial" panose="020B0604020202020204" pitchFamily="34" charset="0"/>
              </a:rPr>
              <a:t>Banana Pseudo-stem processing </a:t>
            </a:r>
            <a:endParaRPr lang="en-US" b="1" dirty="0">
              <a:latin typeface="Arial" panose="020B0604020202020204" pitchFamily="34" charset="0"/>
              <a:cs typeface="Arial" panose="020B0604020202020204" pitchFamily="34" charset="0"/>
            </a:endParaRPr>
          </a:p>
        </p:txBody>
      </p:sp>
      <p:pic>
        <p:nvPicPr>
          <p:cNvPr id="5" name="Content Placeholder 4" descr="K:\Betia proposal\Sketch\S\Banana.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6162" y="1258641"/>
            <a:ext cx="5434809" cy="5599358"/>
          </a:xfrm>
          <a:prstGeom prst="rect">
            <a:avLst/>
          </a:prstGeom>
          <a:noFill/>
          <a:ln>
            <a:noFill/>
          </a:ln>
        </p:spPr>
      </p:pic>
    </p:spTree>
    <p:extLst>
      <p:ext uri="{BB962C8B-B14F-4D97-AF65-F5344CB8AC3E}">
        <p14:creationId xmlns:p14="http://schemas.microsoft.com/office/powerpoint/2010/main" val="1148346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4226-468A-4F2E-9462-6952631D07FA}"/>
              </a:ext>
            </a:extLst>
          </p:cNvPr>
          <p:cNvSpPr>
            <a:spLocks noGrp="1"/>
          </p:cNvSpPr>
          <p:nvPr>
            <p:ph type="title"/>
          </p:nvPr>
        </p:nvSpPr>
        <p:spPr>
          <a:xfrm>
            <a:off x="2152650" y="559047"/>
            <a:ext cx="7886700" cy="701336"/>
          </a:xfrm>
        </p:spPr>
        <p:txBody>
          <a:bodyPr>
            <a:normAutofit/>
          </a:bodyPr>
          <a:lstStyle/>
          <a:p>
            <a:pPr algn="ctr"/>
            <a:r>
              <a:rPr lang="en-US" b="1" dirty="0">
                <a:latin typeface="Arial" panose="020B0604020202020204" pitchFamily="34" charset="0"/>
                <a:cs typeface="Arial" panose="020B0604020202020204" pitchFamily="34" charset="0"/>
              </a:rPr>
              <a:t>Banana Fiber Processing</a:t>
            </a:r>
            <a:endParaRPr lang="en-IN" b="1" dirty="0">
              <a:latin typeface="Arial" panose="020B0604020202020204" pitchFamily="34" charset="0"/>
              <a:cs typeface="Arial" panose="020B0604020202020204" pitchFamily="34" charset="0"/>
            </a:endParaRPr>
          </a:p>
        </p:txBody>
      </p:sp>
      <p:pic>
        <p:nvPicPr>
          <p:cNvPr id="4" name="Content Placeholder 4" descr="C:\Users\home since\Downloads\banana picture\untitled1.png">
            <a:extLst>
              <a:ext uri="{FF2B5EF4-FFF2-40B4-BE49-F238E27FC236}">
                <a16:creationId xmlns:a16="http://schemas.microsoft.com/office/drawing/2014/main" id="{8D5A3C55-3709-4AC8-910E-4FECB48BE443}"/>
              </a:ext>
            </a:extLst>
          </p:cNvPr>
          <p:cNvPicPr>
            <a:picLocks/>
          </p:cNvPicPr>
          <p:nvPr/>
        </p:nvPicPr>
        <p:blipFill>
          <a:blip r:embed="rId2"/>
          <a:srcRect/>
          <a:stretch>
            <a:fillRect/>
          </a:stretch>
        </p:blipFill>
        <p:spPr bwMode="auto">
          <a:xfrm>
            <a:off x="2152650" y="1646582"/>
            <a:ext cx="3143272" cy="2435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extract fiber">
            <a:extLst>
              <a:ext uri="{FF2B5EF4-FFF2-40B4-BE49-F238E27FC236}">
                <a16:creationId xmlns:a16="http://schemas.microsoft.com/office/drawing/2014/main" id="{EA25BB78-3D9B-41C5-B013-0C54A5721C16}"/>
              </a:ext>
            </a:extLst>
          </p:cNvPr>
          <p:cNvPicPr/>
          <p:nvPr/>
        </p:nvPicPr>
        <p:blipFill>
          <a:blip r:embed="rId3"/>
          <a:srcRect/>
          <a:stretch>
            <a:fillRect/>
          </a:stretch>
        </p:blipFill>
        <p:spPr bwMode="auto">
          <a:xfrm>
            <a:off x="7492715" y="4664923"/>
            <a:ext cx="2449747" cy="2132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1">
            <a:extLst>
              <a:ext uri="{FF2B5EF4-FFF2-40B4-BE49-F238E27FC236}">
                <a16:creationId xmlns:a16="http://schemas.microsoft.com/office/drawing/2014/main" id="{EC4B8A5F-C24B-4C93-9CE6-12899FD49DDF}"/>
              </a:ext>
            </a:extLst>
          </p:cNvPr>
          <p:cNvPicPr>
            <a:picLocks noChangeAspect="1" noChangeArrowheads="1"/>
          </p:cNvPicPr>
          <p:nvPr/>
        </p:nvPicPr>
        <p:blipFill>
          <a:blip r:embed="rId4"/>
          <a:srcRect t="4737" b="5263"/>
          <a:stretch>
            <a:fillRect/>
          </a:stretch>
        </p:blipFill>
        <p:spPr bwMode="auto">
          <a:xfrm>
            <a:off x="4436013" y="4691613"/>
            <a:ext cx="2619066" cy="2151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20201007-WA0014.jpg">
            <a:extLst>
              <a:ext uri="{FF2B5EF4-FFF2-40B4-BE49-F238E27FC236}">
                <a16:creationId xmlns:a16="http://schemas.microsoft.com/office/drawing/2014/main" id="{9CB09AC4-03B4-4F5C-9C32-9D8318C468C2}"/>
              </a:ext>
            </a:extLst>
          </p:cNvPr>
          <p:cNvPicPr>
            <a:picLocks noChangeAspect="1"/>
          </p:cNvPicPr>
          <p:nvPr/>
        </p:nvPicPr>
        <p:blipFill>
          <a:blip r:embed="rId5" cstate="print"/>
          <a:srcRect l="3692" t="1230" r="3692" b="8607"/>
          <a:stretch>
            <a:fillRect/>
          </a:stretch>
        </p:blipFill>
        <p:spPr>
          <a:xfrm>
            <a:off x="1528722" y="4798634"/>
            <a:ext cx="2385081" cy="2044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G-20201008-WA0005.jpg">
            <a:extLst>
              <a:ext uri="{FF2B5EF4-FFF2-40B4-BE49-F238E27FC236}">
                <a16:creationId xmlns:a16="http://schemas.microsoft.com/office/drawing/2014/main" id="{18B17D81-CA45-4EC5-8E33-261811216D7C}"/>
              </a:ext>
            </a:extLst>
          </p:cNvPr>
          <p:cNvPicPr>
            <a:picLocks noChangeAspect="1"/>
          </p:cNvPicPr>
          <p:nvPr/>
        </p:nvPicPr>
        <p:blipFill>
          <a:blip r:embed="rId6"/>
          <a:srcRect l="13799" t="35897" b="16718"/>
          <a:stretch>
            <a:fillRect/>
          </a:stretch>
        </p:blipFill>
        <p:spPr>
          <a:xfrm>
            <a:off x="6147523" y="1778254"/>
            <a:ext cx="2963350" cy="2244962"/>
          </a:xfrm>
          <a:prstGeom prst="rect">
            <a:avLst/>
          </a:prstGeom>
          <a:ln w="88900" cap="sq" cmpd="thickThin">
            <a:solidFill>
              <a:srgbClr val="000000"/>
            </a:solidFill>
            <a:prstDash val="solid"/>
            <a:miter lim="800000"/>
          </a:ln>
          <a:effectLst>
            <a:innerShdw blurRad="76200">
              <a:srgbClr val="000000"/>
            </a:innerShdw>
          </a:effectLst>
        </p:spPr>
      </p:pic>
      <p:sp>
        <p:nvSpPr>
          <p:cNvPr id="9" name="Right Arrow 9">
            <a:extLst>
              <a:ext uri="{FF2B5EF4-FFF2-40B4-BE49-F238E27FC236}">
                <a16:creationId xmlns:a16="http://schemas.microsoft.com/office/drawing/2014/main" id="{B5DAE1D4-2FFD-40C4-BD6D-2C6DB0851B10}"/>
              </a:ext>
            </a:extLst>
          </p:cNvPr>
          <p:cNvSpPr/>
          <p:nvPr/>
        </p:nvSpPr>
        <p:spPr>
          <a:xfrm>
            <a:off x="5602670" y="2686421"/>
            <a:ext cx="285752" cy="214314"/>
          </a:xfrm>
          <a:prstGeom prst="rightArrow">
            <a:avLst/>
          </a:prstGeom>
          <a:solidFill>
            <a:srgbClr val="C0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urved Left 13">
            <a:extLst>
              <a:ext uri="{FF2B5EF4-FFF2-40B4-BE49-F238E27FC236}">
                <a16:creationId xmlns:a16="http://schemas.microsoft.com/office/drawing/2014/main" id="{574E64A8-D184-491A-9EA6-C36D76CBA25E}"/>
              </a:ext>
            </a:extLst>
          </p:cNvPr>
          <p:cNvSpPr/>
          <p:nvPr/>
        </p:nvSpPr>
        <p:spPr>
          <a:xfrm>
            <a:off x="9197959" y="2279321"/>
            <a:ext cx="2131164" cy="3113313"/>
          </a:xfrm>
          <a:prstGeom prst="curvedLeftArrow">
            <a:avLst>
              <a:gd name="adj1" fmla="val 25000"/>
              <a:gd name="adj2" fmla="val 37561"/>
              <a:gd name="adj3" fmla="val 58380"/>
            </a:avLst>
          </a:prstGeom>
          <a:solidFill>
            <a:srgbClr val="C0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solidFill>
                <a:schemeClr val="tx1"/>
              </a:solidFill>
            </a:endParaRPr>
          </a:p>
        </p:txBody>
      </p:sp>
      <p:sp>
        <p:nvSpPr>
          <p:cNvPr id="11" name="Left Arrow 12">
            <a:extLst>
              <a:ext uri="{FF2B5EF4-FFF2-40B4-BE49-F238E27FC236}">
                <a16:creationId xmlns:a16="http://schemas.microsoft.com/office/drawing/2014/main" id="{A9200308-AF4B-4ED0-8B7B-C7F69740941E}"/>
              </a:ext>
            </a:extLst>
          </p:cNvPr>
          <p:cNvSpPr/>
          <p:nvPr/>
        </p:nvSpPr>
        <p:spPr>
          <a:xfrm>
            <a:off x="7041029" y="5599780"/>
            <a:ext cx="285752" cy="214314"/>
          </a:xfrm>
          <a:prstGeom prst="leftArrow">
            <a:avLst/>
          </a:prstGeom>
          <a:solidFill>
            <a:srgbClr val="C0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3">
            <a:extLst>
              <a:ext uri="{FF2B5EF4-FFF2-40B4-BE49-F238E27FC236}">
                <a16:creationId xmlns:a16="http://schemas.microsoft.com/office/drawing/2014/main" id="{4D4C83CB-5E1B-423A-98E7-B6649D9DA3C4}"/>
              </a:ext>
            </a:extLst>
          </p:cNvPr>
          <p:cNvSpPr/>
          <p:nvPr/>
        </p:nvSpPr>
        <p:spPr>
          <a:xfrm>
            <a:off x="4021435" y="5660144"/>
            <a:ext cx="285752" cy="214314"/>
          </a:xfrm>
          <a:prstGeom prst="leftArrow">
            <a:avLst/>
          </a:prstGeom>
          <a:solidFill>
            <a:srgbClr val="C0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371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94A9-1363-9A6F-494D-D02E8B72ECFF}"/>
              </a:ext>
            </a:extLst>
          </p:cNvPr>
          <p:cNvSpPr>
            <a:spLocks noGrp="1"/>
          </p:cNvSpPr>
          <p:nvPr>
            <p:ph type="title"/>
          </p:nvPr>
        </p:nvSpPr>
        <p:spPr>
          <a:xfrm>
            <a:off x="838200" y="365125"/>
            <a:ext cx="10515600" cy="45719"/>
          </a:xfrm>
        </p:spPr>
        <p:txBody>
          <a:bodyPr>
            <a:normAutofit fontScale="90000"/>
          </a:bodyPr>
          <a:lstStyle/>
          <a:p>
            <a:endParaRPr lang="en-IN" dirty="0"/>
          </a:p>
        </p:txBody>
      </p:sp>
      <p:sp>
        <p:nvSpPr>
          <p:cNvPr id="3" name="Content Placeholder 2">
            <a:extLst>
              <a:ext uri="{FF2B5EF4-FFF2-40B4-BE49-F238E27FC236}">
                <a16:creationId xmlns:a16="http://schemas.microsoft.com/office/drawing/2014/main" id="{8ED9BDF7-8351-DD13-4221-986E7AB81F22}"/>
              </a:ext>
            </a:extLst>
          </p:cNvPr>
          <p:cNvSpPr>
            <a:spLocks noGrp="1"/>
          </p:cNvSpPr>
          <p:nvPr>
            <p:ph idx="1"/>
          </p:nvPr>
        </p:nvSpPr>
        <p:spPr>
          <a:xfrm>
            <a:off x="838200" y="816429"/>
            <a:ext cx="10515600" cy="5360534"/>
          </a:xfrm>
        </p:spPr>
        <p:txBody>
          <a:bodyPr/>
          <a:lstStyle/>
          <a:p>
            <a:pPr marL="0" indent="0">
              <a:buNone/>
            </a:pPr>
            <a:r>
              <a:rPr lang="en-IN" sz="6600" dirty="0">
                <a:solidFill>
                  <a:srgbClr val="C00000"/>
                </a:solidFill>
              </a:rPr>
              <a:t>Wish you all a very happy</a:t>
            </a:r>
          </a:p>
          <a:p>
            <a:endParaRPr lang="en-IN" dirty="0">
              <a:solidFill>
                <a:srgbClr val="C00000"/>
              </a:solidFill>
            </a:endParaRPr>
          </a:p>
          <a:p>
            <a:pPr marL="0" indent="0">
              <a:buNone/>
            </a:pPr>
            <a:r>
              <a:rPr lang="en-IN" sz="7200" dirty="0">
                <a:solidFill>
                  <a:srgbClr val="C00000"/>
                </a:solidFill>
                <a:latin typeface="Comic Sans MS" panose="030F0702030302020204" pitchFamily="66" charset="0"/>
              </a:rPr>
              <a:t>World Engineers Day</a:t>
            </a:r>
          </a:p>
        </p:txBody>
      </p:sp>
    </p:spTree>
    <p:extLst>
      <p:ext uri="{BB962C8B-B14F-4D97-AF65-F5344CB8AC3E}">
        <p14:creationId xmlns:p14="http://schemas.microsoft.com/office/powerpoint/2010/main" val="3849219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AFCBC-870C-8A92-54B7-32EE3A2221FC}"/>
              </a:ext>
            </a:extLst>
          </p:cNvPr>
          <p:cNvSpPr>
            <a:spLocks noGrp="1"/>
          </p:cNvSpPr>
          <p:nvPr>
            <p:ph type="title"/>
          </p:nvPr>
        </p:nvSpPr>
        <p:spPr>
          <a:xfrm>
            <a:off x="1881725" y="306333"/>
            <a:ext cx="8911687" cy="1280890"/>
          </a:xfrm>
        </p:spPr>
        <p:txBody>
          <a:bodyPr>
            <a:normAutofit/>
          </a:bodyPr>
          <a:lstStyle/>
          <a:p>
            <a:pPr algn="ctr"/>
            <a:r>
              <a:rPr lang="en-IN" sz="4800" b="1" i="1" dirty="0">
                <a:solidFill>
                  <a:srgbClr val="FF0000"/>
                </a:solidFill>
              </a:rPr>
              <a:t>Uses of Banana Fibre</a:t>
            </a:r>
          </a:p>
        </p:txBody>
      </p:sp>
      <p:sp>
        <p:nvSpPr>
          <p:cNvPr id="3" name="Content Placeholder 2">
            <a:extLst>
              <a:ext uri="{FF2B5EF4-FFF2-40B4-BE49-F238E27FC236}">
                <a16:creationId xmlns:a16="http://schemas.microsoft.com/office/drawing/2014/main" id="{A5810A33-9522-204F-3B78-FD06407EFD60}"/>
              </a:ext>
            </a:extLst>
          </p:cNvPr>
          <p:cNvSpPr>
            <a:spLocks noGrp="1"/>
          </p:cNvSpPr>
          <p:nvPr>
            <p:ph idx="1"/>
          </p:nvPr>
        </p:nvSpPr>
        <p:spPr>
          <a:xfrm>
            <a:off x="0" y="1676400"/>
            <a:ext cx="12279086" cy="5049520"/>
          </a:xfrm>
        </p:spPr>
        <p:txBody>
          <a:bodyPr>
            <a:normAutofit fontScale="92500" lnSpcReduction="10000"/>
          </a:bodyPr>
          <a:lstStyle/>
          <a:p>
            <a:r>
              <a:rPr lang="en-IN" sz="3600" b="1" dirty="0"/>
              <a:t>Blending in natural fibre or other fibres. Good quality fibres are being used by silk manufacturers and other by cotton fabric producers.</a:t>
            </a:r>
          </a:p>
          <a:p>
            <a:endParaRPr lang="en-IN" sz="3600" b="1" dirty="0"/>
          </a:p>
          <a:p>
            <a:r>
              <a:rPr lang="en-IN" sz="3600" b="1" dirty="0"/>
              <a:t>To make file covers and other artefacts</a:t>
            </a:r>
          </a:p>
          <a:p>
            <a:endParaRPr lang="en-IN" sz="3600" b="1" dirty="0"/>
          </a:p>
          <a:p>
            <a:r>
              <a:rPr lang="en-IN" sz="3600" b="1" dirty="0"/>
              <a:t>Use in  manufacturing of organic sanitary pads – not available off self at present in India. Very essential to tackle problem of disposal </a:t>
            </a:r>
          </a:p>
          <a:p>
            <a:endParaRPr lang="en-IN" sz="3600" b="1" dirty="0"/>
          </a:p>
          <a:p>
            <a:r>
              <a:rPr lang="en-IN" sz="3600" b="1" dirty="0"/>
              <a:t>Blending for making rugs, door mats and lower end carpets</a:t>
            </a:r>
          </a:p>
        </p:txBody>
      </p:sp>
    </p:spTree>
    <p:extLst>
      <p:ext uri="{BB962C8B-B14F-4D97-AF65-F5344CB8AC3E}">
        <p14:creationId xmlns:p14="http://schemas.microsoft.com/office/powerpoint/2010/main" val="725805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8D1E-C5CD-876B-499C-F6F35271F5E2}"/>
              </a:ext>
            </a:extLst>
          </p:cNvPr>
          <p:cNvSpPr>
            <a:spLocks noGrp="1"/>
          </p:cNvSpPr>
          <p:nvPr>
            <p:ph type="title"/>
          </p:nvPr>
        </p:nvSpPr>
        <p:spPr>
          <a:xfrm>
            <a:off x="1912205" y="346345"/>
            <a:ext cx="8911687" cy="1280890"/>
          </a:xfrm>
        </p:spPr>
        <p:txBody>
          <a:bodyPr/>
          <a:lstStyle/>
          <a:p>
            <a:pPr algn="ctr"/>
            <a:r>
              <a:rPr lang="en-IN" b="1" i="1" dirty="0">
                <a:solidFill>
                  <a:srgbClr val="FF0000"/>
                </a:solidFill>
              </a:rPr>
              <a:t>Pigeon Pea Stalk Utilization </a:t>
            </a:r>
          </a:p>
        </p:txBody>
      </p:sp>
      <p:pic>
        <p:nvPicPr>
          <p:cNvPr id="4" name="Content Placeholder 3">
            <a:extLst>
              <a:ext uri="{FF2B5EF4-FFF2-40B4-BE49-F238E27FC236}">
                <a16:creationId xmlns:a16="http://schemas.microsoft.com/office/drawing/2014/main" id="{32626C90-4F80-2DC9-C332-908F44B62673}"/>
              </a:ext>
            </a:extLst>
          </p:cNvPr>
          <p:cNvPicPr>
            <a:picLocks noGrp="1" noChangeAspect="1"/>
          </p:cNvPicPr>
          <p:nvPr>
            <p:ph idx="1"/>
          </p:nvPr>
        </p:nvPicPr>
        <p:blipFill>
          <a:blip r:embed="rId2"/>
          <a:stretch>
            <a:fillRect/>
          </a:stretch>
        </p:blipFill>
        <p:spPr>
          <a:xfrm>
            <a:off x="2550267" y="1879599"/>
            <a:ext cx="6370213" cy="4777661"/>
          </a:xfrm>
          <a:prstGeom prst="rect">
            <a:avLst/>
          </a:prstGeom>
        </p:spPr>
      </p:pic>
    </p:spTree>
    <p:extLst>
      <p:ext uri="{BB962C8B-B14F-4D97-AF65-F5344CB8AC3E}">
        <p14:creationId xmlns:p14="http://schemas.microsoft.com/office/powerpoint/2010/main" val="4215533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828800" y="408373"/>
          <a:ext cx="8915400" cy="6221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689194" y="2038165"/>
            <a:ext cx="1447800" cy="369332"/>
          </a:xfrm>
          <a:prstGeom prst="rect">
            <a:avLst/>
          </a:prstGeom>
          <a:noFill/>
        </p:spPr>
        <p:txBody>
          <a:bodyPr wrap="square" rtlCol="0">
            <a:spAutoFit/>
          </a:bodyPr>
          <a:lstStyle/>
          <a:p>
            <a:endParaRPr lang="en-US" dirty="0"/>
          </a:p>
        </p:txBody>
      </p:sp>
      <p:sp>
        <p:nvSpPr>
          <p:cNvPr id="6" name="TextBox 5"/>
          <p:cNvSpPr txBox="1"/>
          <p:nvPr/>
        </p:nvSpPr>
        <p:spPr>
          <a:xfrm>
            <a:off x="1600200" y="5955268"/>
            <a:ext cx="2971800"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Stems of Pigeon pea </a:t>
            </a:r>
          </a:p>
        </p:txBody>
      </p:sp>
      <p:sp>
        <p:nvSpPr>
          <p:cNvPr id="7" name="TextBox 6"/>
          <p:cNvSpPr txBox="1"/>
          <p:nvPr/>
        </p:nvSpPr>
        <p:spPr>
          <a:xfrm>
            <a:off x="5029200" y="2811214"/>
            <a:ext cx="2590800" cy="400110"/>
          </a:xfrm>
          <a:prstGeom prst="rect">
            <a:avLst/>
          </a:prstGeom>
          <a:noFill/>
        </p:spPr>
        <p:txBody>
          <a:bodyPr wrap="square" rtlCol="0">
            <a:spAutoFit/>
          </a:bodyPr>
          <a:lstStyle/>
          <a:p>
            <a:pPr algn="ctr"/>
            <a:r>
              <a:rPr lang="en-US" b="1" dirty="0">
                <a:latin typeface="Arial Black" pitchFamily="34" charset="0"/>
              </a:rPr>
              <a:t> </a:t>
            </a:r>
            <a:r>
              <a:rPr lang="en-US" sz="2000" b="1" dirty="0">
                <a:latin typeface="Arial" panose="020B0604020202020204" pitchFamily="34" charset="0"/>
                <a:cs typeface="Arial" panose="020B0604020202020204" pitchFamily="34" charset="0"/>
              </a:rPr>
              <a:t>Pigeon pea wood </a:t>
            </a:r>
          </a:p>
        </p:txBody>
      </p:sp>
      <p:sp>
        <p:nvSpPr>
          <p:cNvPr id="8" name="TextBox 7"/>
          <p:cNvSpPr txBox="1"/>
          <p:nvPr/>
        </p:nvSpPr>
        <p:spPr>
          <a:xfrm>
            <a:off x="5067300" y="6059269"/>
            <a:ext cx="2590800" cy="369332"/>
          </a:xfrm>
          <a:prstGeom prst="rect">
            <a:avLst/>
          </a:prstGeom>
          <a:noFill/>
        </p:spPr>
        <p:txBody>
          <a:bodyPr wrap="square" rtlCol="0">
            <a:spAutoFit/>
          </a:bodyPr>
          <a:lstStyle/>
          <a:p>
            <a:pPr algn="ctr"/>
            <a:r>
              <a:rPr lang="en-US" b="1" dirty="0">
                <a:latin typeface="Arial Black" pitchFamily="34" charset="0"/>
              </a:rPr>
              <a:t> </a:t>
            </a:r>
            <a:r>
              <a:rPr lang="en-US" b="1" dirty="0">
                <a:latin typeface="Arial" panose="020B0604020202020204" pitchFamily="34" charset="0"/>
                <a:cs typeface="Arial" panose="020B0604020202020204" pitchFamily="34" charset="0"/>
              </a:rPr>
              <a:t>Pigeon pea bark </a:t>
            </a:r>
          </a:p>
        </p:txBody>
      </p:sp>
      <p:sp>
        <p:nvSpPr>
          <p:cNvPr id="9" name="TextBox 8"/>
          <p:cNvSpPr txBox="1"/>
          <p:nvPr/>
        </p:nvSpPr>
        <p:spPr>
          <a:xfrm>
            <a:off x="8229600" y="6059269"/>
            <a:ext cx="2286000" cy="369332"/>
          </a:xfrm>
          <a:prstGeom prst="rect">
            <a:avLst/>
          </a:prstGeom>
          <a:noFill/>
        </p:spPr>
        <p:txBody>
          <a:bodyPr wrap="square" rtlCol="0">
            <a:spAutoFit/>
          </a:bodyPr>
          <a:lstStyle/>
          <a:p>
            <a:pPr algn="ctr"/>
            <a:r>
              <a:rPr lang="en-US" b="1" dirty="0">
                <a:latin typeface="Arial Black" pitchFamily="34" charset="0"/>
              </a:rPr>
              <a:t> </a:t>
            </a:r>
            <a:r>
              <a:rPr lang="en-US" b="1" dirty="0">
                <a:latin typeface="Arial" panose="020B0604020202020204" pitchFamily="34" charset="0"/>
                <a:cs typeface="Arial" panose="020B0604020202020204" pitchFamily="34" charset="0"/>
              </a:rPr>
              <a:t>Pigeon pea </a:t>
            </a:r>
            <a:r>
              <a:rPr lang="en-US" b="1" dirty="0" err="1">
                <a:latin typeface="Arial" panose="020B0604020202020204" pitchFamily="34" charset="0"/>
                <a:cs typeface="Arial" panose="020B0604020202020204" pitchFamily="34" charset="0"/>
              </a:rPr>
              <a:t>fibre</a:t>
            </a:r>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8001000" y="2657326"/>
            <a:ext cx="2362200" cy="707886"/>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Different size cutting sample</a:t>
            </a:r>
          </a:p>
        </p:txBody>
      </p:sp>
    </p:spTree>
    <p:extLst>
      <p:ext uri="{BB962C8B-B14F-4D97-AF65-F5344CB8AC3E}">
        <p14:creationId xmlns:p14="http://schemas.microsoft.com/office/powerpoint/2010/main" val="3770969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2" descr="Fat Short Bar"/>
          <p:cNvPicPr>
            <a:picLocks noChangeAspect="1" noChangeArrowheads="1"/>
          </p:cNvPicPr>
          <p:nvPr/>
        </p:nvPicPr>
        <p:blipFill>
          <a:blip r:embed="rId2" cstate="print"/>
          <a:srcRect/>
          <a:stretch>
            <a:fillRect/>
          </a:stretch>
        </p:blipFill>
        <p:spPr bwMode="auto">
          <a:xfrm>
            <a:off x="9561655" y="4994270"/>
            <a:ext cx="2658329" cy="1099406"/>
          </a:xfrm>
          <a:prstGeom prst="rect">
            <a:avLst/>
          </a:prstGeom>
          <a:noFill/>
          <a:ln w="9525">
            <a:noFill/>
            <a:miter lim="800000"/>
            <a:headEnd/>
            <a:tailEnd/>
          </a:ln>
        </p:spPr>
      </p:pic>
      <p:pic>
        <p:nvPicPr>
          <p:cNvPr id="15" name="Picture 42" descr="Fat Short Bar"/>
          <p:cNvPicPr>
            <a:picLocks noChangeAspect="1" noChangeArrowheads="1"/>
          </p:cNvPicPr>
          <p:nvPr/>
        </p:nvPicPr>
        <p:blipFill>
          <a:blip r:embed="rId2" cstate="print"/>
          <a:srcRect/>
          <a:stretch>
            <a:fillRect/>
          </a:stretch>
        </p:blipFill>
        <p:spPr bwMode="auto">
          <a:xfrm>
            <a:off x="6042705" y="5067226"/>
            <a:ext cx="2658329" cy="1099406"/>
          </a:xfrm>
          <a:prstGeom prst="rect">
            <a:avLst/>
          </a:prstGeom>
          <a:noFill/>
          <a:ln w="9525">
            <a:noFill/>
            <a:miter lim="800000"/>
            <a:headEnd/>
            <a:tailEnd/>
          </a:ln>
        </p:spPr>
      </p:pic>
      <p:pic>
        <p:nvPicPr>
          <p:cNvPr id="14" name="Picture 42" descr="Fat Short Bar"/>
          <p:cNvPicPr>
            <a:picLocks noChangeAspect="1" noChangeArrowheads="1"/>
          </p:cNvPicPr>
          <p:nvPr/>
        </p:nvPicPr>
        <p:blipFill>
          <a:blip r:embed="rId2" cstate="print"/>
          <a:srcRect/>
          <a:stretch>
            <a:fillRect/>
          </a:stretch>
        </p:blipFill>
        <p:spPr bwMode="auto">
          <a:xfrm>
            <a:off x="5407718" y="1690712"/>
            <a:ext cx="3928305" cy="3926217"/>
          </a:xfrm>
          <a:prstGeom prst="rect">
            <a:avLst/>
          </a:prstGeom>
          <a:noFill/>
          <a:ln w="9525">
            <a:noFill/>
            <a:miter lim="800000"/>
            <a:headEnd/>
            <a:tailEnd/>
          </a:ln>
        </p:spPr>
      </p:pic>
      <p:pic>
        <p:nvPicPr>
          <p:cNvPr id="13" name="Picture 42" descr="Fat Short Bar"/>
          <p:cNvPicPr>
            <a:picLocks noChangeAspect="1" noChangeArrowheads="1"/>
          </p:cNvPicPr>
          <p:nvPr/>
        </p:nvPicPr>
        <p:blipFill>
          <a:blip r:embed="rId2" cstate="print"/>
          <a:srcRect/>
          <a:stretch>
            <a:fillRect/>
          </a:stretch>
        </p:blipFill>
        <p:spPr bwMode="auto">
          <a:xfrm>
            <a:off x="1252350" y="5080289"/>
            <a:ext cx="2658329" cy="1099406"/>
          </a:xfrm>
          <a:prstGeom prst="rect">
            <a:avLst/>
          </a:prstGeom>
          <a:noFill/>
          <a:ln w="9525">
            <a:noFill/>
            <a:miter lim="800000"/>
            <a:headEnd/>
            <a:tailEnd/>
          </a:ln>
        </p:spPr>
      </p:pic>
      <p:pic>
        <p:nvPicPr>
          <p:cNvPr id="11" name="Picture 42" descr="Fat Short Bar"/>
          <p:cNvPicPr>
            <a:picLocks noChangeAspect="1" noChangeArrowheads="1"/>
          </p:cNvPicPr>
          <p:nvPr/>
        </p:nvPicPr>
        <p:blipFill>
          <a:blip r:embed="rId2" cstate="print"/>
          <a:srcRect/>
          <a:stretch>
            <a:fillRect/>
          </a:stretch>
        </p:blipFill>
        <p:spPr bwMode="auto">
          <a:xfrm>
            <a:off x="357628" y="1690712"/>
            <a:ext cx="5176158" cy="3906108"/>
          </a:xfrm>
          <a:prstGeom prst="rect">
            <a:avLst/>
          </a:prstGeom>
          <a:noFill/>
          <a:ln w="9525">
            <a:noFill/>
            <a:miter lim="800000"/>
            <a:headEnd/>
            <a:tailEnd/>
          </a:ln>
        </p:spPr>
      </p:pic>
      <p:pic>
        <p:nvPicPr>
          <p:cNvPr id="3" name="Picture 2" descr="IMG-20210306-WA0037.jpg"/>
          <p:cNvPicPr>
            <a:picLocks noChangeAspect="1"/>
          </p:cNvPicPr>
          <p:nvPr/>
        </p:nvPicPr>
        <p:blipFill>
          <a:blip r:embed="rId3" cstate="print"/>
          <a:srcRect l="5556" t="16667"/>
          <a:stretch>
            <a:fillRect/>
          </a:stretch>
        </p:blipFill>
        <p:spPr>
          <a:xfrm>
            <a:off x="716654" y="2645648"/>
            <a:ext cx="1864861" cy="202940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IMG-20210306-WA0044.jpg"/>
          <p:cNvPicPr>
            <a:picLocks noChangeAspect="1"/>
          </p:cNvPicPr>
          <p:nvPr/>
        </p:nvPicPr>
        <p:blipFill>
          <a:blip r:embed="rId4" cstate="print"/>
          <a:srcRect l="8519" t="7777" r="4074" b="16667"/>
          <a:stretch>
            <a:fillRect/>
          </a:stretch>
        </p:blipFill>
        <p:spPr>
          <a:xfrm>
            <a:off x="3143250" y="2632680"/>
            <a:ext cx="1828800" cy="2021632"/>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999886" y="5494729"/>
            <a:ext cx="7162800" cy="89255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BULB  HANGING</a:t>
            </a:r>
          </a:p>
          <a:p>
            <a:pPr algn="ctr"/>
            <a:endParaRPr lang="en-US" sz="2800" dirty="0">
              <a:solidFill>
                <a:srgbClr val="FF0000"/>
              </a:solidFill>
              <a:latin typeface="Arial" panose="020B0604020202020204" pitchFamily="34" charset="0"/>
              <a:cs typeface="Arial" panose="020B0604020202020204" pitchFamily="34" charset="0"/>
            </a:endParaRPr>
          </a:p>
        </p:txBody>
      </p:sp>
      <p:pic>
        <p:nvPicPr>
          <p:cNvPr id="7" name="Picture 6" descr="IMG_20210222_160023.jpg"/>
          <p:cNvPicPr>
            <a:picLocks noChangeAspect="1"/>
          </p:cNvPicPr>
          <p:nvPr/>
        </p:nvPicPr>
        <p:blipFill>
          <a:blip r:embed="rId5" cstate="print"/>
          <a:srcRect l="18889" t="3333" r="14444" b="4444"/>
          <a:stretch>
            <a:fillRect/>
          </a:stretch>
        </p:blipFill>
        <p:spPr>
          <a:xfrm>
            <a:off x="10022140" y="2459291"/>
            <a:ext cx="1737360" cy="219502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ECE489D1-7E76-4E11-B688-1FD588DE50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3" t="2221" r="4074" b="22223"/>
          <a:stretch/>
        </p:blipFill>
        <p:spPr>
          <a:xfrm>
            <a:off x="5969454" y="2490240"/>
            <a:ext cx="2819400" cy="2204962"/>
          </a:xfrm>
          <a:prstGeom prst="rect">
            <a:avLst/>
          </a:prstGeom>
          <a:ln w="88900" cap="sq" cmpd="thickThin">
            <a:solidFill>
              <a:srgbClr val="000000"/>
            </a:solidFill>
            <a:prstDash val="solid"/>
            <a:miter lim="800000"/>
          </a:ln>
          <a:effectLst>
            <a:innerShdw blurRad="76200">
              <a:srgbClr val="000000"/>
            </a:innerShdw>
          </a:effectLst>
        </p:spPr>
      </p:pic>
      <p:sp>
        <p:nvSpPr>
          <p:cNvPr id="9" name="TextBox 8">
            <a:extLst>
              <a:ext uri="{FF2B5EF4-FFF2-40B4-BE49-F238E27FC236}">
                <a16:creationId xmlns:a16="http://schemas.microsoft.com/office/drawing/2014/main" id="{04A36C5F-1532-48D7-8793-A8B3CD13C8FE}"/>
              </a:ext>
            </a:extLst>
          </p:cNvPr>
          <p:cNvSpPr txBox="1"/>
          <p:nvPr/>
        </p:nvSpPr>
        <p:spPr>
          <a:xfrm>
            <a:off x="9941741" y="5343918"/>
            <a:ext cx="26670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MOBILE STAND            </a:t>
            </a:r>
            <a:endParaRPr lang="en-IN"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90ECCBC-2092-4DAF-BD38-B1E3EECAB611}"/>
              </a:ext>
            </a:extLst>
          </p:cNvPr>
          <p:cNvSpPr txBox="1"/>
          <p:nvPr/>
        </p:nvSpPr>
        <p:spPr>
          <a:xfrm>
            <a:off x="6139504" y="5343918"/>
            <a:ext cx="25908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CABBAGE STAND</a:t>
            </a:r>
            <a:endParaRPr lang="en-IN"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085E157-6AAB-426F-BE07-44B364499FD8}"/>
              </a:ext>
            </a:extLst>
          </p:cNvPr>
          <p:cNvSpPr txBox="1"/>
          <p:nvPr/>
        </p:nvSpPr>
        <p:spPr>
          <a:xfrm>
            <a:off x="1763486" y="692175"/>
            <a:ext cx="10428514"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Decorative Products from waste wood of Pigeon Pea</a:t>
            </a:r>
            <a:endParaRPr lang="en-IN"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84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2" descr="Fat Short Bar"/>
          <p:cNvPicPr>
            <a:picLocks noChangeAspect="1" noChangeArrowheads="1"/>
          </p:cNvPicPr>
          <p:nvPr/>
        </p:nvPicPr>
        <p:blipFill>
          <a:blip r:embed="rId2" cstate="print"/>
          <a:srcRect/>
          <a:stretch>
            <a:fillRect/>
          </a:stretch>
        </p:blipFill>
        <p:spPr bwMode="auto">
          <a:xfrm>
            <a:off x="6249920" y="4319918"/>
            <a:ext cx="2658329" cy="1099406"/>
          </a:xfrm>
          <a:prstGeom prst="rect">
            <a:avLst/>
          </a:prstGeom>
          <a:noFill/>
          <a:ln w="9525">
            <a:noFill/>
            <a:miter lim="800000"/>
            <a:headEnd/>
            <a:tailEnd/>
          </a:ln>
        </p:spPr>
      </p:pic>
      <p:pic>
        <p:nvPicPr>
          <p:cNvPr id="15" name="Picture 42" descr="Fat Short Bar"/>
          <p:cNvPicPr>
            <a:picLocks noChangeAspect="1" noChangeArrowheads="1"/>
          </p:cNvPicPr>
          <p:nvPr/>
        </p:nvPicPr>
        <p:blipFill>
          <a:blip r:embed="rId2" cstate="print"/>
          <a:srcRect/>
          <a:stretch>
            <a:fillRect/>
          </a:stretch>
        </p:blipFill>
        <p:spPr bwMode="auto">
          <a:xfrm>
            <a:off x="3231930" y="4319918"/>
            <a:ext cx="2658329" cy="1099406"/>
          </a:xfrm>
          <a:prstGeom prst="rect">
            <a:avLst/>
          </a:prstGeom>
          <a:noFill/>
          <a:ln w="9525">
            <a:noFill/>
            <a:miter lim="800000"/>
            <a:headEnd/>
            <a:tailEnd/>
          </a:ln>
        </p:spPr>
      </p:pic>
      <p:pic>
        <p:nvPicPr>
          <p:cNvPr id="13" name="Picture 42" descr="Fat Short Bar"/>
          <p:cNvPicPr>
            <a:picLocks noChangeAspect="1" noChangeArrowheads="1"/>
          </p:cNvPicPr>
          <p:nvPr/>
        </p:nvPicPr>
        <p:blipFill>
          <a:blip r:embed="rId2" cstate="print"/>
          <a:srcRect/>
          <a:stretch>
            <a:fillRect/>
          </a:stretch>
        </p:blipFill>
        <p:spPr bwMode="auto">
          <a:xfrm>
            <a:off x="173384" y="4319918"/>
            <a:ext cx="2658329" cy="1099406"/>
          </a:xfrm>
          <a:prstGeom prst="rect">
            <a:avLst/>
          </a:prstGeom>
          <a:noFill/>
          <a:ln w="9525">
            <a:noFill/>
            <a:miter lim="800000"/>
            <a:headEnd/>
            <a:tailEnd/>
          </a:ln>
        </p:spPr>
      </p:pic>
      <p:pic>
        <p:nvPicPr>
          <p:cNvPr id="11" name="Picture 42" descr="Fat Short Bar"/>
          <p:cNvPicPr>
            <a:picLocks noChangeAspect="1" noChangeArrowheads="1"/>
          </p:cNvPicPr>
          <p:nvPr/>
        </p:nvPicPr>
        <p:blipFill>
          <a:blip r:embed="rId2" cstate="print"/>
          <a:srcRect/>
          <a:stretch>
            <a:fillRect/>
          </a:stretch>
        </p:blipFill>
        <p:spPr bwMode="auto">
          <a:xfrm>
            <a:off x="59392" y="862397"/>
            <a:ext cx="2886315" cy="3906108"/>
          </a:xfrm>
          <a:prstGeom prst="rect">
            <a:avLst/>
          </a:prstGeom>
          <a:noFill/>
          <a:ln w="9525">
            <a:noFill/>
            <a:miter lim="800000"/>
            <a:headEnd/>
            <a:tailEnd/>
          </a:ln>
        </p:spPr>
      </p:pic>
      <p:sp>
        <p:nvSpPr>
          <p:cNvPr id="6" name="TextBox 5"/>
          <p:cNvSpPr txBox="1"/>
          <p:nvPr/>
        </p:nvSpPr>
        <p:spPr>
          <a:xfrm>
            <a:off x="475586" y="4436284"/>
            <a:ext cx="2008896" cy="1261884"/>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Calendar Stand</a:t>
            </a:r>
          </a:p>
          <a:p>
            <a:pPr algn="ct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4A36C5F-1532-48D7-8793-A8B3CD13C8FE}"/>
              </a:ext>
            </a:extLst>
          </p:cNvPr>
          <p:cNvSpPr txBox="1"/>
          <p:nvPr/>
        </p:nvSpPr>
        <p:spPr>
          <a:xfrm>
            <a:off x="6480344" y="4688624"/>
            <a:ext cx="2667000"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Warli</a:t>
            </a:r>
            <a:r>
              <a:rPr lang="en-US" sz="2000" dirty="0">
                <a:latin typeface="Arial" panose="020B0604020202020204" pitchFamily="34" charset="0"/>
                <a:cs typeface="Arial" panose="020B0604020202020204" pitchFamily="34" charset="0"/>
              </a:rPr>
              <a:t> Arts            </a:t>
            </a:r>
            <a:endParaRPr lang="en-IN"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90ECCBC-2092-4DAF-BD38-B1E3EECAB611}"/>
              </a:ext>
            </a:extLst>
          </p:cNvPr>
          <p:cNvSpPr txBox="1"/>
          <p:nvPr/>
        </p:nvSpPr>
        <p:spPr>
          <a:xfrm>
            <a:off x="3861638" y="4632249"/>
            <a:ext cx="259080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Planters</a:t>
            </a:r>
            <a:endParaRPr lang="en-IN"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085E157-6AAB-426F-BE07-44B364499FD8}"/>
              </a:ext>
            </a:extLst>
          </p:cNvPr>
          <p:cNvSpPr txBox="1"/>
          <p:nvPr/>
        </p:nvSpPr>
        <p:spPr>
          <a:xfrm>
            <a:off x="1763486" y="692175"/>
            <a:ext cx="10428514"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Products from stalk Pigeon Pea</a:t>
            </a:r>
            <a:endParaRPr lang="en-IN" sz="3200" b="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7575164-D184-4A80-B094-1757BF894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21" y="1704453"/>
            <a:ext cx="2516050" cy="2388576"/>
          </a:xfrm>
          <a:prstGeom prst="rect">
            <a:avLst/>
          </a:prstGeom>
        </p:spPr>
      </p:pic>
      <p:pic>
        <p:nvPicPr>
          <p:cNvPr id="18" name="Picture 42" descr="Fat Short Bar"/>
          <p:cNvPicPr>
            <a:picLocks noChangeAspect="1" noChangeArrowheads="1"/>
          </p:cNvPicPr>
          <p:nvPr/>
        </p:nvPicPr>
        <p:blipFill>
          <a:blip r:embed="rId2" cstate="print"/>
          <a:srcRect/>
          <a:stretch>
            <a:fillRect/>
          </a:stretch>
        </p:blipFill>
        <p:spPr bwMode="auto">
          <a:xfrm>
            <a:off x="3128670" y="862397"/>
            <a:ext cx="2886315" cy="3906108"/>
          </a:xfrm>
          <a:prstGeom prst="rect">
            <a:avLst/>
          </a:prstGeom>
          <a:noFill/>
          <a:ln w="9525">
            <a:noFill/>
            <a:miter lim="800000"/>
            <a:headEnd/>
            <a:tailEnd/>
          </a:ln>
        </p:spPr>
      </p:pic>
      <p:pic>
        <p:nvPicPr>
          <p:cNvPr id="19" name="Picture 42" descr="Fat Short Bar"/>
          <p:cNvPicPr>
            <a:picLocks noChangeAspect="1" noChangeArrowheads="1"/>
          </p:cNvPicPr>
          <p:nvPr/>
        </p:nvPicPr>
        <p:blipFill>
          <a:blip r:embed="rId2" cstate="print"/>
          <a:srcRect/>
          <a:stretch>
            <a:fillRect/>
          </a:stretch>
        </p:blipFill>
        <p:spPr bwMode="auto">
          <a:xfrm>
            <a:off x="6160976" y="862397"/>
            <a:ext cx="2886315" cy="3906108"/>
          </a:xfrm>
          <a:prstGeom prst="rect">
            <a:avLst/>
          </a:prstGeom>
          <a:noFill/>
          <a:ln w="9525">
            <a:noFill/>
            <a:miter lim="800000"/>
            <a:headEnd/>
            <a:tailEnd/>
          </a:ln>
        </p:spPr>
      </p:pic>
      <p:pic>
        <p:nvPicPr>
          <p:cNvPr id="20" name="Picture 42" descr="Fat Short Bar"/>
          <p:cNvPicPr>
            <a:picLocks noChangeAspect="1" noChangeArrowheads="1"/>
          </p:cNvPicPr>
          <p:nvPr/>
        </p:nvPicPr>
        <p:blipFill>
          <a:blip r:embed="rId2" cstate="print"/>
          <a:srcRect/>
          <a:stretch>
            <a:fillRect/>
          </a:stretch>
        </p:blipFill>
        <p:spPr bwMode="auto">
          <a:xfrm>
            <a:off x="9073531" y="858577"/>
            <a:ext cx="2886315" cy="3906108"/>
          </a:xfrm>
          <a:prstGeom prst="rect">
            <a:avLst/>
          </a:prstGeom>
          <a:noFill/>
          <a:ln w="9525">
            <a:noFill/>
            <a:miter lim="800000"/>
            <a:headEnd/>
            <a:tailEnd/>
          </a:ln>
        </p:spPr>
      </p:pic>
      <p:pic>
        <p:nvPicPr>
          <p:cNvPr id="21" name="Picture 8">
            <a:extLst>
              <a:ext uri="{FF2B5EF4-FFF2-40B4-BE49-F238E27FC236}">
                <a16:creationId xmlns:a16="http://schemas.microsoft.com/office/drawing/2014/main" id="{8C332A42-AB10-4859-A6CD-421A182B88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4873" y="1704453"/>
            <a:ext cx="2453907" cy="238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8A134E7B-43DB-49B7-971F-A8E95E6D96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2438" y="1704453"/>
            <a:ext cx="2303390" cy="238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id="{3570EB2D-25ED-4E2A-9BF1-6CAA3C3D0AB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63" t="19609"/>
          <a:stretch/>
        </p:blipFill>
        <p:spPr bwMode="auto">
          <a:xfrm>
            <a:off x="9338752" y="1704453"/>
            <a:ext cx="2475621" cy="238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2" descr="Fat Short Bar"/>
          <p:cNvPicPr>
            <a:picLocks noChangeAspect="1" noChangeArrowheads="1"/>
          </p:cNvPicPr>
          <p:nvPr/>
        </p:nvPicPr>
        <p:blipFill>
          <a:blip r:embed="rId2" cstate="print"/>
          <a:srcRect/>
          <a:stretch>
            <a:fillRect/>
          </a:stretch>
        </p:blipFill>
        <p:spPr bwMode="auto">
          <a:xfrm>
            <a:off x="9247397" y="4313378"/>
            <a:ext cx="2658329" cy="1099406"/>
          </a:xfrm>
          <a:prstGeom prst="rect">
            <a:avLst/>
          </a:prstGeom>
          <a:noFill/>
          <a:ln w="9525">
            <a:noFill/>
            <a:miter lim="800000"/>
            <a:headEnd/>
            <a:tailEnd/>
          </a:ln>
        </p:spPr>
      </p:pic>
      <p:sp>
        <p:nvSpPr>
          <p:cNvPr id="25" name="TextBox 24">
            <a:extLst>
              <a:ext uri="{FF2B5EF4-FFF2-40B4-BE49-F238E27FC236}">
                <a16:creationId xmlns:a16="http://schemas.microsoft.com/office/drawing/2014/main" id="{04A36C5F-1532-48D7-8793-A8B3CD13C8FE}"/>
              </a:ext>
            </a:extLst>
          </p:cNvPr>
          <p:cNvSpPr txBox="1"/>
          <p:nvPr/>
        </p:nvSpPr>
        <p:spPr>
          <a:xfrm>
            <a:off x="9538890" y="4650875"/>
            <a:ext cx="266700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Incense sticks</a:t>
            </a:r>
          </a:p>
          <a:p>
            <a:r>
              <a:rPr lang="en-US" sz="2400" dirty="0">
                <a:latin typeface="Arial" panose="020B0604020202020204" pitchFamily="34" charset="0"/>
                <a:cs typeface="Arial" panose="020B0604020202020204" pitchFamily="34" charset="0"/>
              </a:rPr>
              <a:t>            </a:t>
            </a:r>
            <a:endParaRPr lang="en-I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743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2" descr="Fat Short Bar"/>
          <p:cNvPicPr>
            <a:picLocks noChangeAspect="1" noChangeArrowheads="1"/>
          </p:cNvPicPr>
          <p:nvPr/>
        </p:nvPicPr>
        <p:blipFill>
          <a:blip r:embed="rId2" cstate="print"/>
          <a:srcRect/>
          <a:stretch>
            <a:fillRect/>
          </a:stretch>
        </p:blipFill>
        <p:spPr bwMode="auto">
          <a:xfrm>
            <a:off x="4021191" y="5937696"/>
            <a:ext cx="2658329" cy="1099406"/>
          </a:xfrm>
          <a:prstGeom prst="rect">
            <a:avLst/>
          </a:prstGeom>
          <a:noFill/>
          <a:ln w="9525">
            <a:noFill/>
            <a:miter lim="800000"/>
            <a:headEnd/>
            <a:tailEnd/>
          </a:ln>
        </p:spPr>
      </p:pic>
      <p:pic>
        <p:nvPicPr>
          <p:cNvPr id="13" name="Picture 42" descr="Fat Short Bar"/>
          <p:cNvPicPr>
            <a:picLocks noChangeAspect="1" noChangeArrowheads="1"/>
          </p:cNvPicPr>
          <p:nvPr/>
        </p:nvPicPr>
        <p:blipFill>
          <a:blip r:embed="rId2" cstate="print"/>
          <a:srcRect/>
          <a:stretch>
            <a:fillRect/>
          </a:stretch>
        </p:blipFill>
        <p:spPr bwMode="auto">
          <a:xfrm>
            <a:off x="59392" y="5855929"/>
            <a:ext cx="2658329" cy="1099406"/>
          </a:xfrm>
          <a:prstGeom prst="rect">
            <a:avLst/>
          </a:prstGeom>
          <a:noFill/>
          <a:ln w="9525">
            <a:noFill/>
            <a:miter lim="800000"/>
            <a:headEnd/>
            <a:tailEnd/>
          </a:ln>
        </p:spPr>
      </p:pic>
      <p:pic>
        <p:nvPicPr>
          <p:cNvPr id="11" name="Picture 42" descr="Fat Short Bar"/>
          <p:cNvPicPr>
            <a:picLocks noChangeAspect="1" noChangeArrowheads="1"/>
          </p:cNvPicPr>
          <p:nvPr/>
        </p:nvPicPr>
        <p:blipFill>
          <a:blip r:embed="rId2" cstate="print"/>
          <a:srcRect/>
          <a:stretch>
            <a:fillRect/>
          </a:stretch>
        </p:blipFill>
        <p:spPr bwMode="auto">
          <a:xfrm>
            <a:off x="257635" y="-108548"/>
            <a:ext cx="2886315" cy="5821432"/>
          </a:xfrm>
          <a:prstGeom prst="rect">
            <a:avLst/>
          </a:prstGeom>
          <a:noFill/>
          <a:ln w="9525">
            <a:noFill/>
            <a:miter lim="800000"/>
            <a:headEnd/>
            <a:tailEnd/>
          </a:ln>
        </p:spPr>
      </p:pic>
      <p:sp>
        <p:nvSpPr>
          <p:cNvPr id="6" name="TextBox 5"/>
          <p:cNvSpPr txBox="1"/>
          <p:nvPr/>
        </p:nvSpPr>
        <p:spPr>
          <a:xfrm>
            <a:off x="257635" y="6142019"/>
            <a:ext cx="2008896" cy="892552"/>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Cutlery</a:t>
            </a:r>
          </a:p>
          <a:p>
            <a:pPr algn="ct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4A36C5F-1532-48D7-8793-A8B3CD13C8FE}"/>
              </a:ext>
            </a:extLst>
          </p:cNvPr>
          <p:cNvSpPr txBox="1"/>
          <p:nvPr/>
        </p:nvSpPr>
        <p:spPr>
          <a:xfrm>
            <a:off x="4167776" y="6334748"/>
            <a:ext cx="26670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Side Table           </a:t>
            </a:r>
            <a:endParaRPr lang="en-IN"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085E157-6AAB-426F-BE07-44B364499FD8}"/>
              </a:ext>
            </a:extLst>
          </p:cNvPr>
          <p:cNvSpPr txBox="1"/>
          <p:nvPr/>
        </p:nvSpPr>
        <p:spPr>
          <a:xfrm>
            <a:off x="1785828" y="30113"/>
            <a:ext cx="10428514"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Products from stalk Pigeon Pea</a:t>
            </a:r>
            <a:endParaRPr lang="en-IN" sz="3200" b="1" dirty="0">
              <a:latin typeface="Arial" panose="020B0604020202020204" pitchFamily="34" charset="0"/>
              <a:cs typeface="Arial" panose="020B0604020202020204" pitchFamily="34" charset="0"/>
            </a:endParaRPr>
          </a:p>
        </p:txBody>
      </p:sp>
      <p:pic>
        <p:nvPicPr>
          <p:cNvPr id="20" name="Picture 42" descr="Fat Short Bar"/>
          <p:cNvPicPr>
            <a:picLocks noChangeAspect="1" noChangeArrowheads="1"/>
          </p:cNvPicPr>
          <p:nvPr/>
        </p:nvPicPr>
        <p:blipFill>
          <a:blip r:embed="rId2" cstate="print"/>
          <a:srcRect/>
          <a:stretch>
            <a:fillRect/>
          </a:stretch>
        </p:blipFill>
        <p:spPr bwMode="auto">
          <a:xfrm>
            <a:off x="7533231" y="856296"/>
            <a:ext cx="4758415" cy="5731999"/>
          </a:xfrm>
          <a:prstGeom prst="rect">
            <a:avLst/>
          </a:prstGeom>
          <a:noFill/>
          <a:ln w="9525">
            <a:noFill/>
            <a:miter lim="800000"/>
            <a:headEnd/>
            <a:tailEnd/>
          </a:ln>
        </p:spPr>
      </p:pic>
      <p:pic>
        <p:nvPicPr>
          <p:cNvPr id="24" name="Picture 42" descr="Fat Short Bar"/>
          <p:cNvPicPr>
            <a:picLocks noChangeAspect="1" noChangeArrowheads="1"/>
          </p:cNvPicPr>
          <p:nvPr/>
        </p:nvPicPr>
        <p:blipFill>
          <a:blip r:embed="rId2" cstate="print"/>
          <a:srcRect/>
          <a:stretch>
            <a:fillRect/>
          </a:stretch>
        </p:blipFill>
        <p:spPr bwMode="auto">
          <a:xfrm>
            <a:off x="8123694" y="5815460"/>
            <a:ext cx="3749220" cy="1099406"/>
          </a:xfrm>
          <a:prstGeom prst="rect">
            <a:avLst/>
          </a:prstGeom>
          <a:noFill/>
          <a:ln w="9525">
            <a:noFill/>
            <a:miter lim="800000"/>
            <a:headEnd/>
            <a:tailEnd/>
          </a:ln>
        </p:spPr>
      </p:pic>
      <p:pic>
        <p:nvPicPr>
          <p:cNvPr id="26" name="Picture 25">
            <a:extLst>
              <a:ext uri="{FF2B5EF4-FFF2-40B4-BE49-F238E27FC236}">
                <a16:creationId xmlns:a16="http://schemas.microsoft.com/office/drawing/2014/main" id="{92F63BE3-D3E5-4C75-B588-2D335DF63067}"/>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r="22500"/>
          <a:stretch/>
        </p:blipFill>
        <p:spPr>
          <a:xfrm>
            <a:off x="489110" y="1043028"/>
            <a:ext cx="2456597" cy="3651931"/>
          </a:xfrm>
          <a:prstGeom prst="rect">
            <a:avLst/>
          </a:prstGeom>
        </p:spPr>
      </p:pic>
      <p:pic>
        <p:nvPicPr>
          <p:cNvPr id="29" name="Picture 42" descr="Fat Short Bar"/>
          <p:cNvPicPr>
            <a:picLocks noChangeAspect="1" noChangeArrowheads="1"/>
          </p:cNvPicPr>
          <p:nvPr/>
        </p:nvPicPr>
        <p:blipFill>
          <a:blip r:embed="rId2" cstate="print"/>
          <a:srcRect/>
          <a:stretch>
            <a:fillRect/>
          </a:stretch>
        </p:blipFill>
        <p:spPr bwMode="auto">
          <a:xfrm>
            <a:off x="4113770" y="856296"/>
            <a:ext cx="2886315" cy="5821432"/>
          </a:xfrm>
          <a:prstGeom prst="rect">
            <a:avLst/>
          </a:prstGeom>
          <a:noFill/>
          <a:ln w="9525">
            <a:noFill/>
            <a:miter lim="800000"/>
            <a:headEnd/>
            <a:tailEnd/>
          </a:ln>
        </p:spPr>
      </p:pic>
      <p:pic>
        <p:nvPicPr>
          <p:cNvPr id="31" name="Picture 3"/>
          <p:cNvPicPr>
            <a:picLocks noChangeAspect="1" noChangeArrowheads="1"/>
          </p:cNvPicPr>
          <p:nvPr/>
        </p:nvPicPr>
        <p:blipFill>
          <a:blip r:embed="rId4" cstate="print"/>
          <a:srcRect/>
          <a:stretch>
            <a:fillRect/>
          </a:stretch>
        </p:blipFill>
        <p:spPr bwMode="auto">
          <a:xfrm>
            <a:off x="4086449" y="964412"/>
            <a:ext cx="2939298" cy="4984104"/>
          </a:xfrm>
          <a:prstGeom prst="rect">
            <a:avLst/>
          </a:prstGeom>
          <a:noFill/>
          <a:ln w="9525">
            <a:noFill/>
            <a:miter lim="800000"/>
            <a:headEnd/>
            <a:tailEnd/>
          </a:ln>
          <a:effectLst/>
        </p:spPr>
      </p:pic>
      <p:pic>
        <p:nvPicPr>
          <p:cNvPr id="32" name="Picture 31">
            <a:extLst>
              <a:ext uri="{FF2B5EF4-FFF2-40B4-BE49-F238E27FC236}">
                <a16:creationId xmlns:a16="http://schemas.microsoft.com/office/drawing/2014/main" id="{51BA4161-048D-4BBE-9079-3B01674D5BBA}"/>
              </a:ext>
            </a:extLst>
          </p:cNvPr>
          <p:cNvPicPr>
            <a:picLocks noChangeAspect="1"/>
          </p:cNvPicPr>
          <p:nvPr/>
        </p:nvPicPr>
        <p:blipFill rotWithShape="1">
          <a:blip r:embed="rId5">
            <a:extLst>
              <a:ext uri="{28A0092B-C50C-407E-A947-70E740481C1C}">
                <a14:useLocalDpi xmlns:a14="http://schemas.microsoft.com/office/drawing/2010/main" val="0"/>
              </a:ext>
            </a:extLst>
          </a:blip>
          <a:srcRect l="36070" t="1177" r="37499" b="27751"/>
          <a:stretch/>
        </p:blipFill>
        <p:spPr>
          <a:xfrm>
            <a:off x="7910459" y="964412"/>
            <a:ext cx="2371034" cy="3678722"/>
          </a:xfrm>
          <a:prstGeom prst="rect">
            <a:avLst/>
          </a:prstGeom>
        </p:spPr>
      </p:pic>
      <p:pic>
        <p:nvPicPr>
          <p:cNvPr id="33" name="Picture 32">
            <a:extLst>
              <a:ext uri="{FF2B5EF4-FFF2-40B4-BE49-F238E27FC236}">
                <a16:creationId xmlns:a16="http://schemas.microsoft.com/office/drawing/2014/main" id="{B74E17F8-1173-49FE-9A88-3D9CE07BA532}"/>
              </a:ext>
            </a:extLst>
          </p:cNvPr>
          <p:cNvPicPr>
            <a:picLocks noChangeAspect="1"/>
          </p:cNvPicPr>
          <p:nvPr/>
        </p:nvPicPr>
        <p:blipFill rotWithShape="1">
          <a:blip r:embed="rId6">
            <a:extLst>
              <a:ext uri="{28A0092B-C50C-407E-A947-70E740481C1C}">
                <a14:useLocalDpi xmlns:a14="http://schemas.microsoft.com/office/drawing/2010/main" val="0"/>
              </a:ext>
            </a:extLst>
          </a:blip>
          <a:srcRect l="37500" r="42500"/>
          <a:stretch/>
        </p:blipFill>
        <p:spPr>
          <a:xfrm>
            <a:off x="10298159" y="770319"/>
            <a:ext cx="1752600" cy="3692406"/>
          </a:xfrm>
          <a:prstGeom prst="rect">
            <a:avLst/>
          </a:prstGeom>
        </p:spPr>
      </p:pic>
      <p:sp>
        <p:nvSpPr>
          <p:cNvPr id="2" name="TextBox 1"/>
          <p:cNvSpPr txBox="1"/>
          <p:nvPr/>
        </p:nvSpPr>
        <p:spPr>
          <a:xfrm>
            <a:off x="8822148" y="6142019"/>
            <a:ext cx="235231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Stand For Table</a:t>
            </a:r>
          </a:p>
        </p:txBody>
      </p:sp>
    </p:spTree>
    <p:extLst>
      <p:ext uri="{BB962C8B-B14F-4D97-AF65-F5344CB8AC3E}">
        <p14:creationId xmlns:p14="http://schemas.microsoft.com/office/powerpoint/2010/main" val="2311939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595" y="214314"/>
            <a:ext cx="8229600" cy="714356"/>
          </a:xfrm>
        </p:spPr>
        <p:txBody>
          <a:bodyPr>
            <a:normAutofit/>
          </a:bodyPr>
          <a:lstStyle/>
          <a:p>
            <a:pPr algn="ctr"/>
            <a:r>
              <a:rPr lang="en-IN" sz="3000" b="1" dirty="0">
                <a:latin typeface="Arial" panose="020B0604020202020204" pitchFamily="34" charset="0"/>
                <a:cs typeface="Arial" panose="020B0604020202020204" pitchFamily="34" charset="0"/>
              </a:rPr>
              <a:t>Processing of Pigeon-pea or </a:t>
            </a:r>
            <a:r>
              <a:rPr lang="en-IN" sz="3000" b="1" dirty="0" err="1">
                <a:latin typeface="Arial" panose="020B0604020202020204" pitchFamily="34" charset="0"/>
                <a:cs typeface="Arial" panose="020B0604020202020204" pitchFamily="34" charset="0"/>
              </a:rPr>
              <a:t>Arhar</a:t>
            </a:r>
            <a:r>
              <a:rPr lang="en-IN" sz="3000" b="1" dirty="0">
                <a:latin typeface="Arial" panose="020B0604020202020204" pitchFamily="34" charset="0"/>
                <a:cs typeface="Arial" panose="020B0604020202020204" pitchFamily="34" charset="0"/>
              </a:rPr>
              <a:t> stalk</a:t>
            </a:r>
            <a:endParaRPr lang="en-US" sz="3000" b="1" dirty="0">
              <a:latin typeface="Arial" panose="020B0604020202020204" pitchFamily="34" charset="0"/>
              <a:cs typeface="Arial" panose="020B0604020202020204" pitchFamily="34" charset="0"/>
            </a:endParaRPr>
          </a:p>
        </p:txBody>
      </p:sp>
      <p:pic>
        <p:nvPicPr>
          <p:cNvPr id="6" name="Content Placeholder 5" descr="K:\Betia proposal\Sketch\S\Arha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9777" y="928670"/>
            <a:ext cx="7215237" cy="5929330"/>
          </a:xfrm>
          <a:prstGeom prst="rect">
            <a:avLst/>
          </a:prstGeom>
          <a:noFill/>
          <a:ln>
            <a:noFill/>
          </a:ln>
        </p:spPr>
      </p:pic>
    </p:spTree>
    <p:extLst>
      <p:ext uri="{BB962C8B-B14F-4D97-AF65-F5344CB8AC3E}">
        <p14:creationId xmlns:p14="http://schemas.microsoft.com/office/powerpoint/2010/main" val="14307763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833EB-2FED-461F-9920-67DC3F511707}"/>
              </a:ext>
            </a:extLst>
          </p:cNvPr>
          <p:cNvPicPr>
            <a:picLocks noChangeAspect="1"/>
          </p:cNvPicPr>
          <p:nvPr/>
        </p:nvPicPr>
        <p:blipFill rotWithShape="1">
          <a:blip r:embed="rId2">
            <a:extLst>
              <a:ext uri="{28A0092B-C50C-407E-A947-70E740481C1C}">
                <a14:useLocalDpi xmlns:a14="http://schemas.microsoft.com/office/drawing/2010/main" val="0"/>
              </a:ext>
            </a:extLst>
          </a:blip>
          <a:srcRect l="28626" t="9244" r="26914" b="13099"/>
          <a:stretch/>
        </p:blipFill>
        <p:spPr>
          <a:xfrm>
            <a:off x="1542388" y="1114125"/>
            <a:ext cx="3200400" cy="2514600"/>
          </a:xfrm>
          <a:prstGeom prst="rect">
            <a:avLst/>
          </a:prstGeom>
        </p:spPr>
      </p:pic>
      <p:pic>
        <p:nvPicPr>
          <p:cNvPr id="7" name="Picture 6">
            <a:extLst>
              <a:ext uri="{FF2B5EF4-FFF2-40B4-BE49-F238E27FC236}">
                <a16:creationId xmlns:a16="http://schemas.microsoft.com/office/drawing/2014/main" id="{9F488F1E-A4C6-49E9-AD2B-9B703A25D092}"/>
              </a:ext>
            </a:extLst>
          </p:cNvPr>
          <p:cNvPicPr>
            <a:picLocks noChangeAspect="1"/>
          </p:cNvPicPr>
          <p:nvPr/>
        </p:nvPicPr>
        <p:blipFill rotWithShape="1">
          <a:blip r:embed="rId3">
            <a:extLst>
              <a:ext uri="{28A0092B-C50C-407E-A947-70E740481C1C}">
                <a14:useLocalDpi xmlns:a14="http://schemas.microsoft.com/office/drawing/2010/main" val="0"/>
              </a:ext>
            </a:extLst>
          </a:blip>
          <a:srcRect l="24999" t="9244" r="35269" b="24064"/>
          <a:stretch/>
        </p:blipFill>
        <p:spPr>
          <a:xfrm>
            <a:off x="5372423" y="1114125"/>
            <a:ext cx="3330350" cy="2514600"/>
          </a:xfrm>
          <a:prstGeom prst="rect">
            <a:avLst/>
          </a:prstGeom>
        </p:spPr>
      </p:pic>
      <p:pic>
        <p:nvPicPr>
          <p:cNvPr id="15" name="Picture 14">
            <a:extLst>
              <a:ext uri="{FF2B5EF4-FFF2-40B4-BE49-F238E27FC236}">
                <a16:creationId xmlns:a16="http://schemas.microsoft.com/office/drawing/2014/main" id="{88BA7561-E07E-41D0-BFA8-B278DBABE8D6}"/>
              </a:ext>
            </a:extLst>
          </p:cNvPr>
          <p:cNvPicPr>
            <a:picLocks noChangeAspect="1"/>
          </p:cNvPicPr>
          <p:nvPr/>
        </p:nvPicPr>
        <p:blipFill rotWithShape="1">
          <a:blip r:embed="rId4">
            <a:extLst>
              <a:ext uri="{28A0092B-C50C-407E-A947-70E740481C1C}">
                <a14:useLocalDpi xmlns:a14="http://schemas.microsoft.com/office/drawing/2010/main" val="0"/>
              </a:ext>
            </a:extLst>
          </a:blip>
          <a:srcRect l="27500" r="31667" b="9244"/>
          <a:stretch/>
        </p:blipFill>
        <p:spPr>
          <a:xfrm>
            <a:off x="9332408" y="914400"/>
            <a:ext cx="2515133" cy="2514600"/>
          </a:xfrm>
          <a:prstGeom prst="rect">
            <a:avLst/>
          </a:prstGeom>
        </p:spPr>
      </p:pic>
      <p:pic>
        <p:nvPicPr>
          <p:cNvPr id="17" name="Picture 16">
            <a:extLst>
              <a:ext uri="{FF2B5EF4-FFF2-40B4-BE49-F238E27FC236}">
                <a16:creationId xmlns:a16="http://schemas.microsoft.com/office/drawing/2014/main" id="{9A0BF769-2332-4DE4-9D6E-84D9722D4A8E}"/>
              </a:ext>
            </a:extLst>
          </p:cNvPr>
          <p:cNvPicPr>
            <a:picLocks noChangeAspect="1"/>
          </p:cNvPicPr>
          <p:nvPr/>
        </p:nvPicPr>
        <p:blipFill rotWithShape="1">
          <a:blip r:embed="rId5">
            <a:extLst>
              <a:ext uri="{28A0092B-C50C-407E-A947-70E740481C1C}">
                <a14:useLocalDpi xmlns:a14="http://schemas.microsoft.com/office/drawing/2010/main" val="0"/>
              </a:ext>
            </a:extLst>
          </a:blip>
          <a:srcRect l="34166" r="35833" b="7391"/>
          <a:stretch/>
        </p:blipFill>
        <p:spPr>
          <a:xfrm>
            <a:off x="1542388" y="3592401"/>
            <a:ext cx="3200400" cy="3280152"/>
          </a:xfrm>
          <a:prstGeom prst="rect">
            <a:avLst/>
          </a:prstGeom>
        </p:spPr>
      </p:pic>
      <p:pic>
        <p:nvPicPr>
          <p:cNvPr id="21" name="Picture 20">
            <a:extLst>
              <a:ext uri="{FF2B5EF4-FFF2-40B4-BE49-F238E27FC236}">
                <a16:creationId xmlns:a16="http://schemas.microsoft.com/office/drawing/2014/main" id="{F3E04EA3-2496-4BE0-9192-8B81695C4664}"/>
              </a:ext>
            </a:extLst>
          </p:cNvPr>
          <p:cNvPicPr>
            <a:picLocks noChangeAspect="1"/>
          </p:cNvPicPr>
          <p:nvPr/>
        </p:nvPicPr>
        <p:blipFill rotWithShape="1">
          <a:blip r:embed="rId6">
            <a:extLst>
              <a:ext uri="{28A0092B-C50C-407E-A947-70E740481C1C}">
                <a14:useLocalDpi xmlns:a14="http://schemas.microsoft.com/office/drawing/2010/main" val="0"/>
              </a:ext>
            </a:extLst>
          </a:blip>
          <a:srcRect l="25000" t="3685" r="26667"/>
          <a:stretch/>
        </p:blipFill>
        <p:spPr>
          <a:xfrm>
            <a:off x="5456608" y="3577848"/>
            <a:ext cx="3315363" cy="3280152"/>
          </a:xfrm>
          <a:prstGeom prst="rect">
            <a:avLst/>
          </a:prstGeom>
        </p:spPr>
      </p:pic>
      <p:pic>
        <p:nvPicPr>
          <p:cNvPr id="36" name="Picture 35">
            <a:extLst>
              <a:ext uri="{FF2B5EF4-FFF2-40B4-BE49-F238E27FC236}">
                <a16:creationId xmlns:a16="http://schemas.microsoft.com/office/drawing/2014/main" id="{24002C3F-401D-418E-B6F9-0A4A51B3AF34}"/>
              </a:ext>
            </a:extLst>
          </p:cNvPr>
          <p:cNvPicPr>
            <a:picLocks noChangeAspect="1"/>
          </p:cNvPicPr>
          <p:nvPr/>
        </p:nvPicPr>
        <p:blipFill rotWithShape="1">
          <a:blip r:embed="rId7">
            <a:extLst>
              <a:ext uri="{28A0092B-C50C-407E-A947-70E740481C1C}">
                <a14:useLocalDpi xmlns:a14="http://schemas.microsoft.com/office/drawing/2010/main" val="0"/>
              </a:ext>
            </a:extLst>
          </a:blip>
          <a:srcRect t="22708" b="30677"/>
          <a:stretch/>
        </p:blipFill>
        <p:spPr>
          <a:xfrm>
            <a:off x="9216433" y="3577848"/>
            <a:ext cx="2867746" cy="3280152"/>
          </a:xfrm>
          <a:prstGeom prst="rect">
            <a:avLst/>
          </a:prstGeom>
        </p:spPr>
      </p:pic>
      <p:sp>
        <p:nvSpPr>
          <p:cNvPr id="3" name="Title 2"/>
          <p:cNvSpPr>
            <a:spLocks noGrp="1"/>
          </p:cNvSpPr>
          <p:nvPr>
            <p:ph type="title"/>
          </p:nvPr>
        </p:nvSpPr>
        <p:spPr>
          <a:xfrm>
            <a:off x="2304691" y="0"/>
            <a:ext cx="8911687" cy="1280890"/>
          </a:xfrm>
        </p:spPr>
        <p:txBody>
          <a:bodyPr>
            <a:normAutofit/>
          </a:bodyPr>
          <a:lstStyle/>
          <a:p>
            <a:pPr algn="ctr"/>
            <a:r>
              <a:rPr lang="en-IN" altLang="en-US" sz="4800" b="1" i="1" dirty="0">
                <a:solidFill>
                  <a:srgbClr val="FF0000"/>
                </a:solidFill>
                <a:cs typeface="Times New Roman" pitchFamily="18" charset="0"/>
              </a:rPr>
              <a:t>Products from Maize Cob Stone</a:t>
            </a:r>
            <a:endParaRPr lang="en-US" sz="4800" i="1" dirty="0">
              <a:solidFill>
                <a:srgbClr val="FF0000"/>
              </a:solidFill>
            </a:endParaRPr>
          </a:p>
        </p:txBody>
      </p:sp>
    </p:spTree>
    <p:extLst>
      <p:ext uri="{BB962C8B-B14F-4D97-AF65-F5344CB8AC3E}">
        <p14:creationId xmlns:p14="http://schemas.microsoft.com/office/powerpoint/2010/main" val="3831047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898" y="42400"/>
            <a:ext cx="8911687" cy="1280890"/>
          </a:xfrm>
        </p:spPr>
        <p:txBody>
          <a:bodyPr>
            <a:normAutofit/>
          </a:bodyPr>
          <a:lstStyle/>
          <a:p>
            <a:r>
              <a:rPr lang="en-US" dirty="0">
                <a:latin typeface="Arial" panose="020B0604020202020204" pitchFamily="34" charset="0"/>
                <a:cs typeface="Arial" panose="020B0604020202020204" pitchFamily="34" charset="0"/>
              </a:rPr>
              <a:t>Products from Maize Cob Stone</a:t>
            </a:r>
          </a:p>
        </p:txBody>
      </p:sp>
      <p:pic>
        <p:nvPicPr>
          <p:cNvPr id="5" name="Picture 42" descr="Fat Short Bar"/>
          <p:cNvPicPr>
            <a:picLocks noChangeAspect="1" noChangeArrowheads="1"/>
          </p:cNvPicPr>
          <p:nvPr/>
        </p:nvPicPr>
        <p:blipFill>
          <a:blip r:embed="rId2" cstate="print"/>
          <a:srcRect/>
          <a:stretch>
            <a:fillRect/>
          </a:stretch>
        </p:blipFill>
        <p:spPr bwMode="auto">
          <a:xfrm>
            <a:off x="920871" y="624109"/>
            <a:ext cx="3276601" cy="4546553"/>
          </a:xfrm>
          <a:prstGeom prst="rect">
            <a:avLst/>
          </a:prstGeom>
          <a:noFill/>
          <a:ln w="9525">
            <a:noFill/>
            <a:miter lim="800000"/>
            <a:headEnd/>
            <a:tailEnd/>
          </a:ln>
        </p:spPr>
      </p:pic>
      <p:pic>
        <p:nvPicPr>
          <p:cNvPr id="7" name="Picture 42" descr="Fat Short Bar"/>
          <p:cNvPicPr>
            <a:picLocks noChangeAspect="1" noChangeArrowheads="1"/>
          </p:cNvPicPr>
          <p:nvPr/>
        </p:nvPicPr>
        <p:blipFill>
          <a:blip r:embed="rId2" cstate="print"/>
          <a:srcRect/>
          <a:stretch>
            <a:fillRect/>
          </a:stretch>
        </p:blipFill>
        <p:spPr bwMode="auto">
          <a:xfrm>
            <a:off x="3993529" y="624110"/>
            <a:ext cx="3458304" cy="4546553"/>
          </a:xfrm>
          <a:prstGeom prst="rect">
            <a:avLst/>
          </a:prstGeom>
          <a:noFill/>
          <a:ln w="9525">
            <a:noFill/>
            <a:miter lim="800000"/>
            <a:headEnd/>
            <a:tailEnd/>
          </a:ln>
        </p:spPr>
      </p:pic>
      <p:pic>
        <p:nvPicPr>
          <p:cNvPr id="8" name="Picture 42" descr="Fat Short Bar"/>
          <p:cNvPicPr>
            <a:picLocks noChangeAspect="1" noChangeArrowheads="1"/>
          </p:cNvPicPr>
          <p:nvPr/>
        </p:nvPicPr>
        <p:blipFill>
          <a:blip r:embed="rId2" cstate="print"/>
          <a:srcRect/>
          <a:stretch>
            <a:fillRect/>
          </a:stretch>
        </p:blipFill>
        <p:spPr bwMode="auto">
          <a:xfrm>
            <a:off x="8228011" y="624110"/>
            <a:ext cx="3276601" cy="4546553"/>
          </a:xfrm>
          <a:prstGeom prst="rect">
            <a:avLst/>
          </a:prstGeom>
          <a:noFill/>
          <a:ln w="9525">
            <a:noFill/>
            <a:miter lim="800000"/>
            <a:headEnd/>
            <a:tailEnd/>
          </a:ln>
        </p:spPr>
      </p:pic>
      <p:pic>
        <p:nvPicPr>
          <p:cNvPr id="17" name="Picture 42" descr="Fat Short Bar"/>
          <p:cNvPicPr>
            <a:picLocks noChangeAspect="1" noChangeArrowheads="1"/>
          </p:cNvPicPr>
          <p:nvPr/>
        </p:nvPicPr>
        <p:blipFill>
          <a:blip r:embed="rId2" cstate="print"/>
          <a:srcRect/>
          <a:stretch>
            <a:fillRect/>
          </a:stretch>
        </p:blipFill>
        <p:spPr bwMode="auto">
          <a:xfrm>
            <a:off x="2236129" y="4764805"/>
            <a:ext cx="5013757" cy="1099406"/>
          </a:xfrm>
          <a:prstGeom prst="rect">
            <a:avLst/>
          </a:prstGeom>
          <a:noFill/>
          <a:ln w="9525">
            <a:noFill/>
            <a:miter lim="800000"/>
            <a:headEnd/>
            <a:tailEnd/>
          </a:ln>
        </p:spPr>
      </p:pic>
      <p:pic>
        <p:nvPicPr>
          <p:cNvPr id="18" name="Picture 42" descr="Fat Short Bar"/>
          <p:cNvPicPr>
            <a:picLocks noChangeAspect="1" noChangeArrowheads="1"/>
          </p:cNvPicPr>
          <p:nvPr/>
        </p:nvPicPr>
        <p:blipFill>
          <a:blip r:embed="rId2" cstate="print"/>
          <a:srcRect/>
          <a:stretch>
            <a:fillRect/>
          </a:stretch>
        </p:blipFill>
        <p:spPr bwMode="auto">
          <a:xfrm>
            <a:off x="8429957" y="4752659"/>
            <a:ext cx="2658329" cy="1099406"/>
          </a:xfrm>
          <a:prstGeom prst="rect">
            <a:avLst/>
          </a:prstGeom>
          <a:noFill/>
          <a:ln w="9525">
            <a:noFill/>
            <a:miter lim="800000"/>
            <a:headEnd/>
            <a:tailEnd/>
          </a:ln>
        </p:spPr>
      </p:pic>
      <p:sp>
        <p:nvSpPr>
          <p:cNvPr id="20" name="TextBox 19"/>
          <p:cNvSpPr txBox="1"/>
          <p:nvPr/>
        </p:nvSpPr>
        <p:spPr>
          <a:xfrm>
            <a:off x="2952064" y="5066081"/>
            <a:ext cx="3449983" cy="553998"/>
          </a:xfrm>
          <a:prstGeom prst="rect">
            <a:avLst/>
          </a:prstGeom>
          <a:noFill/>
        </p:spPr>
        <p:txBody>
          <a:bodyPr wrap="none" rtlCol="0">
            <a:spAutoFit/>
          </a:bodyPr>
          <a:lstStyle/>
          <a:p>
            <a:pPr algn="ctr"/>
            <a:r>
              <a:rPr lang="en-US" sz="3000" dirty="0">
                <a:latin typeface="Arial" panose="020B0604020202020204" pitchFamily="34" charset="0"/>
                <a:cs typeface="Arial" panose="020B0604020202020204" pitchFamily="34" charset="0"/>
              </a:rPr>
              <a:t>Packaging Material</a:t>
            </a:r>
          </a:p>
        </p:txBody>
      </p:sp>
      <p:sp>
        <p:nvSpPr>
          <p:cNvPr id="21" name="TextBox 20"/>
          <p:cNvSpPr txBox="1"/>
          <p:nvPr/>
        </p:nvSpPr>
        <p:spPr>
          <a:xfrm>
            <a:off x="8739094" y="4881075"/>
            <a:ext cx="2146620" cy="830997"/>
          </a:xfrm>
          <a:prstGeom prst="rect">
            <a:avLst/>
          </a:prstGeom>
          <a:noFill/>
        </p:spPr>
        <p:txBody>
          <a:bodyPr wrap="square" rtlCol="0">
            <a:spAutoFit/>
          </a:bodyPr>
          <a:lstStyle/>
          <a:p>
            <a:pPr algn="ctr"/>
            <a:r>
              <a:rPr lang="en-IN" sz="2400" dirty="0">
                <a:latin typeface="Arial" panose="020B0604020202020204" pitchFamily="34" charset="0"/>
                <a:cs typeface="Arial" panose="020B0604020202020204" pitchFamily="34" charset="0"/>
              </a:rPr>
              <a:t>Egg carrying</a:t>
            </a:r>
          </a:p>
          <a:p>
            <a:pPr algn="ctr"/>
            <a:r>
              <a:rPr lang="en-IN" sz="2400" dirty="0">
                <a:latin typeface="Arial" panose="020B0604020202020204" pitchFamily="34" charset="0"/>
                <a:cs typeface="Arial" panose="020B0604020202020204" pitchFamily="34" charset="0"/>
              </a:rPr>
              <a:t>tray</a:t>
            </a:r>
            <a:endParaRPr lang="en-US" sz="24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0377825C-FCE2-4D28-A1DD-08885244FB98}"/>
              </a:ext>
            </a:extLst>
          </p:cNvPr>
          <p:cNvPicPr>
            <a:picLocks noChangeAspect="1"/>
          </p:cNvPicPr>
          <p:nvPr/>
        </p:nvPicPr>
        <p:blipFill rotWithShape="1">
          <a:blip r:embed="rId3">
            <a:extLst>
              <a:ext uri="{28A0092B-C50C-407E-A947-70E740481C1C}">
                <a14:useLocalDpi xmlns:a14="http://schemas.microsoft.com/office/drawing/2010/main" val="0"/>
              </a:ext>
            </a:extLst>
          </a:blip>
          <a:srcRect l="34166" r="17500"/>
          <a:stretch/>
        </p:blipFill>
        <p:spPr>
          <a:xfrm>
            <a:off x="1433949" y="1545517"/>
            <a:ext cx="2250442" cy="2827015"/>
          </a:xfrm>
          <a:prstGeom prst="rect">
            <a:avLst/>
          </a:prstGeom>
        </p:spPr>
      </p:pic>
      <p:pic>
        <p:nvPicPr>
          <p:cNvPr id="22" name="Picture 21">
            <a:extLst>
              <a:ext uri="{FF2B5EF4-FFF2-40B4-BE49-F238E27FC236}">
                <a16:creationId xmlns:a16="http://schemas.microsoft.com/office/drawing/2014/main" id="{2DA23EA3-4AC9-4A65-8322-BB3EFF047639}"/>
              </a:ext>
            </a:extLst>
          </p:cNvPr>
          <p:cNvPicPr>
            <a:picLocks noChangeAspect="1"/>
          </p:cNvPicPr>
          <p:nvPr/>
        </p:nvPicPr>
        <p:blipFill rotWithShape="1">
          <a:blip r:embed="rId4">
            <a:extLst>
              <a:ext uri="{28A0092B-C50C-407E-A947-70E740481C1C}">
                <a14:useLocalDpi xmlns:a14="http://schemas.microsoft.com/office/drawing/2010/main" val="0"/>
              </a:ext>
            </a:extLst>
          </a:blip>
          <a:srcRect b="33572"/>
          <a:stretch/>
        </p:blipFill>
        <p:spPr>
          <a:xfrm>
            <a:off x="4609455" y="1447539"/>
            <a:ext cx="2301293" cy="3169126"/>
          </a:xfrm>
          <a:prstGeom prst="rect">
            <a:avLst/>
          </a:prstGeom>
        </p:spPr>
      </p:pic>
      <p:pic>
        <p:nvPicPr>
          <p:cNvPr id="23" name="Picture 22">
            <a:extLst>
              <a:ext uri="{FF2B5EF4-FFF2-40B4-BE49-F238E27FC236}">
                <a16:creationId xmlns:a16="http://schemas.microsoft.com/office/drawing/2014/main" id="{E32388EE-3CA6-4C13-80BF-4AE898B7C8FE}"/>
              </a:ext>
            </a:extLst>
          </p:cNvPr>
          <p:cNvPicPr>
            <a:picLocks noChangeAspect="1"/>
          </p:cNvPicPr>
          <p:nvPr/>
        </p:nvPicPr>
        <p:blipFill rotWithShape="1">
          <a:blip r:embed="rId5">
            <a:extLst>
              <a:ext uri="{28A0092B-C50C-407E-A947-70E740481C1C}">
                <a14:useLocalDpi xmlns:a14="http://schemas.microsoft.com/office/drawing/2010/main" val="0"/>
              </a:ext>
            </a:extLst>
          </a:blip>
          <a:srcRect l="19166" t="9244" r="47500" b="33327"/>
          <a:stretch/>
        </p:blipFill>
        <p:spPr>
          <a:xfrm>
            <a:off x="8280615" y="1637848"/>
            <a:ext cx="3171392" cy="2800253"/>
          </a:xfrm>
          <a:prstGeom prst="rect">
            <a:avLst/>
          </a:prstGeom>
        </p:spPr>
      </p:pic>
    </p:spTree>
    <p:extLst>
      <p:ext uri="{BB962C8B-B14F-4D97-AF65-F5344CB8AC3E}">
        <p14:creationId xmlns:p14="http://schemas.microsoft.com/office/powerpoint/2010/main" val="2382865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6139" y="478971"/>
            <a:ext cx="8229600" cy="1000108"/>
          </a:xfrm>
        </p:spPr>
        <p:txBody>
          <a:bodyPr>
            <a:normAutofit/>
          </a:bodyPr>
          <a:lstStyle/>
          <a:p>
            <a:pPr algn="ctr"/>
            <a:r>
              <a:rPr lang="en-IN" sz="3000" b="1" dirty="0">
                <a:latin typeface="Arial" panose="020B0604020202020204" pitchFamily="34" charset="0"/>
                <a:cs typeface="Arial" panose="020B0604020202020204" pitchFamily="34" charset="0"/>
              </a:rPr>
              <a:t>Mushroom Production from Paddy Straw</a:t>
            </a:r>
            <a:endParaRPr lang="en-US" sz="3000" b="1" dirty="0">
              <a:latin typeface="Arial" panose="020B0604020202020204" pitchFamily="34" charset="0"/>
              <a:cs typeface="Arial" panose="020B0604020202020204" pitchFamily="34" charset="0"/>
            </a:endParaRPr>
          </a:p>
        </p:txBody>
      </p:sp>
      <p:pic>
        <p:nvPicPr>
          <p:cNvPr id="4" name="Content Placeholder 3" descr="C:\Users\DEAN CBS&amp;H\Desktop\Betia proposal\Sketch\S\Mushroom 10.03.2021.jpg"/>
          <p:cNvPicPr>
            <a:picLocks noGrp="1"/>
          </p:cNvPicPr>
          <p:nvPr>
            <p:ph idx="1"/>
          </p:nvPr>
        </p:nvPicPr>
        <p:blipFill>
          <a:blip r:embed="rId2"/>
          <a:srcRect/>
          <a:stretch>
            <a:fillRect/>
          </a:stretch>
        </p:blipFill>
        <p:spPr bwMode="auto">
          <a:xfrm>
            <a:off x="1785257" y="1197428"/>
            <a:ext cx="9318172" cy="5660571"/>
          </a:xfrm>
          <a:prstGeom prst="rect">
            <a:avLst/>
          </a:prstGeom>
          <a:noFill/>
          <a:ln w="9525">
            <a:noFill/>
            <a:miter lim="800000"/>
            <a:headEnd/>
            <a:tailEnd/>
          </a:ln>
        </p:spPr>
      </p:pic>
    </p:spTree>
    <p:extLst>
      <p:ext uri="{BB962C8B-B14F-4D97-AF65-F5344CB8AC3E}">
        <p14:creationId xmlns:p14="http://schemas.microsoft.com/office/powerpoint/2010/main" val="197744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F0015-3DB8-CEFA-DDEB-55AEF71B6A2F}"/>
              </a:ext>
            </a:extLst>
          </p:cNvPr>
          <p:cNvSpPr>
            <a:spLocks noGrp="1"/>
          </p:cNvSpPr>
          <p:nvPr>
            <p:ph type="title"/>
          </p:nvPr>
        </p:nvSpPr>
        <p:spPr/>
        <p:txBody>
          <a:bodyPr>
            <a:normAutofit/>
          </a:bodyPr>
          <a:lstStyle/>
          <a:p>
            <a:pPr algn="ctr"/>
            <a:r>
              <a:rPr lang="en-IN" sz="6000" b="1" i="1" dirty="0">
                <a:solidFill>
                  <a:srgbClr val="C00000"/>
                </a:solidFill>
              </a:rPr>
              <a:t>What is Role of Engineers</a:t>
            </a:r>
          </a:p>
        </p:txBody>
      </p:sp>
      <p:sp>
        <p:nvSpPr>
          <p:cNvPr id="3" name="Content Placeholder 2">
            <a:extLst>
              <a:ext uri="{FF2B5EF4-FFF2-40B4-BE49-F238E27FC236}">
                <a16:creationId xmlns:a16="http://schemas.microsoft.com/office/drawing/2014/main" id="{82C1A33E-EFEC-E24E-4BA0-1A957E24E380}"/>
              </a:ext>
            </a:extLst>
          </p:cNvPr>
          <p:cNvSpPr>
            <a:spLocks noGrp="1"/>
          </p:cNvSpPr>
          <p:nvPr>
            <p:ph idx="1"/>
          </p:nvPr>
        </p:nvSpPr>
        <p:spPr/>
        <p:txBody>
          <a:bodyPr>
            <a:normAutofit/>
          </a:bodyPr>
          <a:lstStyle/>
          <a:p>
            <a:r>
              <a:rPr lang="en-IN" sz="6000" dirty="0">
                <a:solidFill>
                  <a:srgbClr val="00B0F0"/>
                </a:solidFill>
              </a:rPr>
              <a:t>Engineers are the architect of progress , turning dreams in reality with their innovation and dedication</a:t>
            </a:r>
          </a:p>
          <a:p>
            <a:pPr marL="0" indent="0">
              <a:buNone/>
            </a:pPr>
            <a:endParaRPr lang="en-IN" sz="6000" dirty="0">
              <a:solidFill>
                <a:srgbClr val="00B0F0"/>
              </a:solidFill>
            </a:endParaRPr>
          </a:p>
        </p:txBody>
      </p:sp>
    </p:spTree>
    <p:extLst>
      <p:ext uri="{BB962C8B-B14F-4D97-AF65-F5344CB8AC3E}">
        <p14:creationId xmlns:p14="http://schemas.microsoft.com/office/powerpoint/2010/main" val="4086601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i="1" dirty="0">
                <a:solidFill>
                  <a:srgbClr val="FF0000"/>
                </a:solidFill>
                <a:latin typeface="Arial" panose="020B0604020202020204" pitchFamily="34" charset="0"/>
                <a:cs typeface="Arial" panose="020B0604020202020204" pitchFamily="34" charset="0"/>
              </a:rPr>
              <a:t>Mushroom Production System </a:t>
            </a:r>
            <a:br>
              <a:rPr lang="en-US" b="1" i="1" dirty="0">
                <a:solidFill>
                  <a:srgbClr val="FF0000"/>
                </a:solidFill>
                <a:latin typeface="Arial" panose="020B0604020202020204" pitchFamily="34" charset="0"/>
                <a:cs typeface="Arial" panose="020B0604020202020204" pitchFamily="34" charset="0"/>
              </a:rPr>
            </a:br>
            <a:endParaRPr lang="en-US" b="1" i="1" dirty="0">
              <a:solidFill>
                <a:srgbClr val="FF0000"/>
              </a:solidFill>
            </a:endParaRPr>
          </a:p>
        </p:txBody>
      </p:sp>
      <p:pic>
        <p:nvPicPr>
          <p:cNvPr id="4" name="Picture 3" descr="6.jpg"/>
          <p:cNvPicPr>
            <a:picLocks noChangeAspect="1"/>
          </p:cNvPicPr>
          <p:nvPr/>
        </p:nvPicPr>
        <p:blipFill>
          <a:blip r:embed="rId2" cstate="print"/>
          <a:stretch>
            <a:fillRect/>
          </a:stretch>
        </p:blipFill>
        <p:spPr>
          <a:xfrm>
            <a:off x="1155973" y="2303261"/>
            <a:ext cx="3454856" cy="4228168"/>
          </a:xfrm>
          <a:prstGeom prst="rect">
            <a:avLst/>
          </a:prstGeom>
        </p:spPr>
      </p:pic>
      <p:pic>
        <p:nvPicPr>
          <p:cNvPr id="5" name="Picture 4" descr="9.jpg"/>
          <p:cNvPicPr>
            <a:picLocks noChangeAspect="1"/>
          </p:cNvPicPr>
          <p:nvPr/>
        </p:nvPicPr>
        <p:blipFill>
          <a:blip r:embed="rId3" cstate="print"/>
          <a:stretch>
            <a:fillRect/>
          </a:stretch>
        </p:blipFill>
        <p:spPr>
          <a:xfrm>
            <a:off x="5325197" y="2303261"/>
            <a:ext cx="2787192" cy="4228168"/>
          </a:xfrm>
          <a:prstGeom prst="rect">
            <a:avLst/>
          </a:prstGeom>
        </p:spPr>
      </p:pic>
      <p:pic>
        <p:nvPicPr>
          <p:cNvPr id="6" name="Picture 5" descr="7.jpg"/>
          <p:cNvPicPr>
            <a:picLocks noChangeAspect="1"/>
          </p:cNvPicPr>
          <p:nvPr/>
        </p:nvPicPr>
        <p:blipFill>
          <a:blip r:embed="rId4" cstate="print"/>
          <a:stretch>
            <a:fillRect/>
          </a:stretch>
        </p:blipFill>
        <p:spPr>
          <a:xfrm>
            <a:off x="8826757" y="2303261"/>
            <a:ext cx="3125758" cy="4228167"/>
          </a:xfrm>
          <a:prstGeom prst="rect">
            <a:avLst/>
          </a:prstGeom>
        </p:spPr>
      </p:pic>
    </p:spTree>
    <p:extLst>
      <p:ext uri="{BB962C8B-B14F-4D97-AF65-F5344CB8AC3E}">
        <p14:creationId xmlns:p14="http://schemas.microsoft.com/office/powerpoint/2010/main" val="109166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jpg"/>
          <p:cNvPicPr>
            <a:picLocks noGrp="1" noChangeAspect="1"/>
          </p:cNvPicPr>
          <p:nvPr>
            <p:ph idx="1"/>
          </p:nvPr>
        </p:nvPicPr>
        <p:blipFill>
          <a:blip r:embed="rId2" cstate="print"/>
          <a:stretch>
            <a:fillRect/>
          </a:stretch>
        </p:blipFill>
        <p:spPr>
          <a:xfrm>
            <a:off x="8315975" y="1308870"/>
            <a:ext cx="3876025" cy="2594263"/>
          </a:xfrm>
        </p:spPr>
      </p:pic>
      <p:pic>
        <p:nvPicPr>
          <p:cNvPr id="5" name="Picture 4" descr="2.jpg"/>
          <p:cNvPicPr>
            <a:picLocks noChangeAspect="1"/>
          </p:cNvPicPr>
          <p:nvPr/>
        </p:nvPicPr>
        <p:blipFill>
          <a:blip r:embed="rId3" cstate="print"/>
          <a:stretch>
            <a:fillRect/>
          </a:stretch>
        </p:blipFill>
        <p:spPr>
          <a:xfrm>
            <a:off x="4297615" y="4263737"/>
            <a:ext cx="5390671" cy="2594263"/>
          </a:xfrm>
          <a:prstGeom prst="rect">
            <a:avLst/>
          </a:prstGeom>
        </p:spPr>
      </p:pic>
      <p:pic>
        <p:nvPicPr>
          <p:cNvPr id="6" name="Picture 5" descr="3.jpg"/>
          <p:cNvPicPr>
            <a:picLocks noChangeAspect="1"/>
          </p:cNvPicPr>
          <p:nvPr/>
        </p:nvPicPr>
        <p:blipFill>
          <a:blip r:embed="rId4" cstate="print"/>
          <a:stretch>
            <a:fillRect/>
          </a:stretch>
        </p:blipFill>
        <p:spPr>
          <a:xfrm>
            <a:off x="2958439" y="1308869"/>
            <a:ext cx="3289961" cy="2594263"/>
          </a:xfrm>
          <a:prstGeom prst="rect">
            <a:avLst/>
          </a:prstGeom>
        </p:spPr>
      </p:pic>
      <p:sp>
        <p:nvSpPr>
          <p:cNvPr id="13" name="TextBox 12"/>
          <p:cNvSpPr txBox="1"/>
          <p:nvPr/>
        </p:nvSpPr>
        <p:spPr>
          <a:xfrm>
            <a:off x="3815058" y="200651"/>
            <a:ext cx="6176023" cy="553998"/>
          </a:xfrm>
          <a:prstGeom prst="rect">
            <a:avLst/>
          </a:prstGeom>
          <a:noFill/>
        </p:spPr>
        <p:txBody>
          <a:bodyPr wrap="square" rtlCol="0">
            <a:spAutoFit/>
          </a:bodyPr>
          <a:lstStyle/>
          <a:p>
            <a:r>
              <a:rPr lang="en-IN" sz="3000" dirty="0">
                <a:latin typeface="Arial" panose="020B0604020202020204" pitchFamily="34" charset="0"/>
                <a:cs typeface="Arial" panose="020B0604020202020204" pitchFamily="34" charset="0"/>
              </a:rPr>
              <a:t>Mushroom Production System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423202"/>
      </p:ext>
    </p:extLst>
  </p:cSld>
  <p:clrMapOvr>
    <a:masterClrMapping/>
  </p:clrMapOvr>
  <p:transition>
    <p:cut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4.jpg"/>
          <p:cNvPicPr>
            <a:picLocks noChangeAspect="1"/>
          </p:cNvPicPr>
          <p:nvPr/>
        </p:nvPicPr>
        <p:blipFill>
          <a:blip r:embed="rId2"/>
          <a:stretch>
            <a:fillRect/>
          </a:stretch>
        </p:blipFill>
        <p:spPr>
          <a:xfrm>
            <a:off x="7310860" y="1408695"/>
            <a:ext cx="3901755" cy="2260553"/>
          </a:xfrm>
          <a:prstGeom prst="rect">
            <a:avLst/>
          </a:prstGeom>
        </p:spPr>
      </p:pic>
      <p:pic>
        <p:nvPicPr>
          <p:cNvPr id="8" name="Picture 7" descr="5.jpg"/>
          <p:cNvPicPr>
            <a:picLocks noChangeAspect="1"/>
          </p:cNvPicPr>
          <p:nvPr/>
        </p:nvPicPr>
        <p:blipFill>
          <a:blip r:embed="rId3" cstate="print"/>
          <a:stretch>
            <a:fillRect/>
          </a:stretch>
        </p:blipFill>
        <p:spPr>
          <a:xfrm>
            <a:off x="498148" y="1491343"/>
            <a:ext cx="4361457" cy="2177905"/>
          </a:xfrm>
          <a:prstGeom prst="rect">
            <a:avLst/>
          </a:prstGeom>
        </p:spPr>
      </p:pic>
      <p:pic>
        <p:nvPicPr>
          <p:cNvPr id="11" name="Picture 10" descr="8.jpg"/>
          <p:cNvPicPr>
            <a:picLocks noChangeAspect="1"/>
          </p:cNvPicPr>
          <p:nvPr/>
        </p:nvPicPr>
        <p:blipFill>
          <a:blip r:embed="rId4" cstate="print"/>
          <a:stretch>
            <a:fillRect/>
          </a:stretch>
        </p:blipFill>
        <p:spPr>
          <a:xfrm>
            <a:off x="4342792" y="4059544"/>
            <a:ext cx="3661867" cy="2167085"/>
          </a:xfrm>
          <a:prstGeom prst="rect">
            <a:avLst/>
          </a:prstGeom>
        </p:spPr>
      </p:pic>
      <p:sp>
        <p:nvSpPr>
          <p:cNvPr id="13" name="TextBox 12"/>
          <p:cNvSpPr txBox="1"/>
          <p:nvPr/>
        </p:nvSpPr>
        <p:spPr>
          <a:xfrm>
            <a:off x="3085715" y="320394"/>
            <a:ext cx="6176023" cy="553998"/>
          </a:xfrm>
          <a:prstGeom prst="rect">
            <a:avLst/>
          </a:prstGeom>
          <a:noFill/>
        </p:spPr>
        <p:txBody>
          <a:bodyPr wrap="square" rtlCol="0">
            <a:spAutoFit/>
          </a:bodyPr>
          <a:lstStyle/>
          <a:p>
            <a:r>
              <a:rPr lang="en-IN" sz="3000" dirty="0">
                <a:latin typeface="Arial" panose="020B0604020202020204" pitchFamily="34" charset="0"/>
                <a:cs typeface="Arial" panose="020B0604020202020204" pitchFamily="34" charset="0"/>
              </a:rPr>
              <a:t>Mushroom Production System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332729"/>
      </p:ext>
    </p:extLst>
  </p:cSld>
  <p:clrMapOvr>
    <a:masterClrMapping/>
  </p:clrMapOvr>
  <p:transition>
    <p:cut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523998" y="691655"/>
            <a:ext cx="9427031" cy="2606714"/>
          </a:xfrm>
          <a:prstGeom prst="round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C:\Users\user\Downloads\1612261498419.jpg"/>
          <p:cNvPicPr>
            <a:picLocks noChangeAspect="1" noChangeArrowheads="1"/>
          </p:cNvPicPr>
          <p:nvPr/>
        </p:nvPicPr>
        <p:blipFill>
          <a:blip r:embed="rId2" cstate="print">
            <a:extLst>
              <a:ext uri="{28A0092B-C50C-407E-A947-70E740481C1C}">
                <a14:useLocalDpi xmlns:a14="http://schemas.microsoft.com/office/drawing/2010/main" val="0"/>
              </a:ext>
            </a:extLst>
          </a:blip>
          <a:srcRect l="16666" r="15279"/>
          <a:stretch>
            <a:fillRect/>
          </a:stretch>
        </p:blipFill>
        <p:spPr bwMode="auto">
          <a:xfrm>
            <a:off x="3923357" y="4564607"/>
            <a:ext cx="852406" cy="107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a:xfrm>
            <a:off x="4838661" y="857531"/>
            <a:ext cx="2944215" cy="315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latin typeface="Times New Roman" pitchFamily="18" charset="0"/>
                <a:cs typeface="Times New Roman" pitchFamily="18" charset="0"/>
              </a:rPr>
              <a:t>Waste turmeric leaves</a:t>
            </a:r>
            <a:endParaRPr lang="en-IN" sz="1800" b="1" dirty="0">
              <a:latin typeface="Times New Roman" pitchFamily="18" charset="0"/>
              <a:cs typeface="Times New Roman" pitchFamily="18" charset="0"/>
            </a:endParaRPr>
          </a:p>
        </p:txBody>
      </p:sp>
      <p:pic>
        <p:nvPicPr>
          <p:cNvPr id="3" name="Picture 2" descr="C:\Users\user\Downloads\1612250226052.jpg"/>
          <p:cNvPicPr>
            <a:picLocks noChangeAspect="1" noChangeArrowheads="1"/>
          </p:cNvPicPr>
          <p:nvPr/>
        </p:nvPicPr>
        <p:blipFill>
          <a:blip r:embed="rId3">
            <a:extLst>
              <a:ext uri="{28A0092B-C50C-407E-A947-70E740481C1C}">
                <a14:useLocalDpi xmlns:a14="http://schemas.microsoft.com/office/drawing/2010/main" val="0"/>
              </a:ext>
            </a:extLst>
          </a:blip>
          <a:srcRect l="17654" t="13133" r="40170" b="4137"/>
          <a:stretch>
            <a:fillRect/>
          </a:stretch>
        </p:blipFill>
        <p:spPr bwMode="auto">
          <a:xfrm>
            <a:off x="1911048" y="1370273"/>
            <a:ext cx="2274342" cy="174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4349561" y="1668034"/>
            <a:ext cx="650443" cy="2924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pic>
        <p:nvPicPr>
          <p:cNvPr id="5" name="Picture 3" descr="C:\Users\user\Downloads\1612261498419.jpg"/>
          <p:cNvPicPr>
            <a:picLocks noChangeAspect="1" noChangeArrowheads="1"/>
          </p:cNvPicPr>
          <p:nvPr/>
        </p:nvPicPr>
        <p:blipFill>
          <a:blip r:embed="rId4">
            <a:extLst>
              <a:ext uri="{28A0092B-C50C-407E-A947-70E740481C1C}">
                <a14:useLocalDpi xmlns:a14="http://schemas.microsoft.com/office/drawing/2010/main" val="0"/>
              </a:ext>
            </a:extLst>
          </a:blip>
          <a:srcRect l="16666" r="15279"/>
          <a:stretch>
            <a:fillRect/>
          </a:stretch>
        </p:blipFill>
        <p:spPr bwMode="auto">
          <a:xfrm>
            <a:off x="8559201" y="1295401"/>
            <a:ext cx="1402945" cy="177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Users\user\Downloads\WhatsApp Image 2021-01-19 at 11.13.16 AM.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4746" y="1246674"/>
            <a:ext cx="2521460" cy="18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7782876" y="1717474"/>
            <a:ext cx="530891" cy="251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aphicFrame>
        <p:nvGraphicFramePr>
          <p:cNvPr id="8" name="Diagram 7"/>
          <p:cNvGraphicFramePr/>
          <p:nvPr/>
        </p:nvGraphicFramePr>
        <p:xfrm>
          <a:off x="1570950" y="3323477"/>
          <a:ext cx="5640773" cy="33990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12"/>
          <p:cNvSpPr txBox="1">
            <a:spLocks noChangeArrowheads="1"/>
          </p:cNvSpPr>
          <p:nvPr/>
        </p:nvSpPr>
        <p:spPr bwMode="auto">
          <a:xfrm>
            <a:off x="8048321" y="881698"/>
            <a:ext cx="2414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latin typeface="Times New Roman" panose="02020603050405020304" pitchFamily="18" charset="0"/>
                <a:cs typeface="Times New Roman" panose="02020603050405020304" pitchFamily="18" charset="0"/>
              </a:rPr>
              <a:t>Isolated Essential oils</a:t>
            </a:r>
            <a:endParaRPr lang="en-IN" altLang="en-US" b="1" dirty="0">
              <a:latin typeface="Times New Roman" panose="02020603050405020304" pitchFamily="18" charset="0"/>
              <a:cs typeface="Times New Roman" panose="02020603050405020304" pitchFamily="18" charset="0"/>
            </a:endParaRPr>
          </a:p>
        </p:txBody>
      </p:sp>
      <p:sp>
        <p:nvSpPr>
          <p:cNvPr id="11" name="Title 1"/>
          <p:cNvSpPr txBox="1">
            <a:spLocks/>
          </p:cNvSpPr>
          <p:nvPr/>
        </p:nvSpPr>
        <p:spPr>
          <a:xfrm>
            <a:off x="7200450" y="6497108"/>
            <a:ext cx="3257656" cy="276670"/>
          </a:xfrm>
          <a:prstGeom prst="rect">
            <a:avLst/>
          </a:prstGeom>
        </p:spPr>
        <p:txBody>
          <a:bodyPr anchor="ctr"/>
          <a:lstStyle/>
          <a:p>
            <a:pPr defTabSz="914400">
              <a:defRPr/>
            </a:pPr>
            <a:endParaRPr lang="en-IN" b="1" dirty="0">
              <a:effectLst>
                <a:outerShdw blurRad="50000" dist="30000" dir="5400000" algn="tl" rotWithShape="0">
                  <a:srgbClr val="000000">
                    <a:alpha val="30000"/>
                  </a:srgbClr>
                </a:outerShdw>
              </a:effectLst>
              <a:latin typeface="Times New Roman" pitchFamily="18" charset="0"/>
              <a:ea typeface="+mj-ea"/>
              <a:cs typeface="Times New Roman" pitchFamily="18" charset="0"/>
            </a:endParaRPr>
          </a:p>
        </p:txBody>
      </p:sp>
      <p:sp>
        <p:nvSpPr>
          <p:cNvPr id="12" name="Rectangle 11"/>
          <p:cNvSpPr>
            <a:spLocks noChangeArrowheads="1"/>
          </p:cNvSpPr>
          <p:nvPr/>
        </p:nvSpPr>
        <p:spPr bwMode="auto">
          <a:xfrm>
            <a:off x="1524000" y="-4246"/>
            <a:ext cx="9144001" cy="553998"/>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IN" altLang="en-US" sz="3000" b="1" dirty="0">
                <a:latin typeface="Arial" panose="020B0604020202020204" pitchFamily="34" charset="0"/>
                <a:cs typeface="Arial" panose="020B0604020202020204" pitchFamily="34" charset="0"/>
              </a:rPr>
              <a:t>Turmeric leaf oil as a potential pest control</a:t>
            </a:r>
          </a:p>
        </p:txBody>
      </p:sp>
      <p:sp>
        <p:nvSpPr>
          <p:cNvPr id="14" name="Title 1"/>
          <p:cNvSpPr txBox="1">
            <a:spLocks/>
          </p:cNvSpPr>
          <p:nvPr/>
        </p:nvSpPr>
        <p:spPr>
          <a:xfrm>
            <a:off x="1524001" y="933780"/>
            <a:ext cx="3253741" cy="37145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IN" sz="1800" b="1" dirty="0">
                <a:latin typeface="Times New Roman" pitchFamily="18" charset="0"/>
                <a:cs typeface="Times New Roman" pitchFamily="18" charset="0"/>
              </a:rPr>
              <a:t>Turmeric cultivated in the field</a:t>
            </a:r>
          </a:p>
        </p:txBody>
      </p:sp>
      <p:sp>
        <p:nvSpPr>
          <p:cNvPr id="15" name="Title 1"/>
          <p:cNvSpPr txBox="1">
            <a:spLocks/>
          </p:cNvSpPr>
          <p:nvPr/>
        </p:nvSpPr>
        <p:spPr>
          <a:xfrm>
            <a:off x="7357171" y="4834013"/>
            <a:ext cx="2944215" cy="540793"/>
          </a:xfrm>
          <a:prstGeom prst="rect">
            <a:avLst/>
          </a:prstGeom>
          <a:solidFill>
            <a:srgbClr val="FFFF00"/>
          </a:solidFill>
          <a:ln>
            <a:solidFill>
              <a:schemeClr val="accent1">
                <a:shade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latin typeface="Times New Roman" pitchFamily="18" charset="0"/>
                <a:cs typeface="Times New Roman" pitchFamily="18" charset="0"/>
              </a:rPr>
              <a:t>Opportunities</a:t>
            </a:r>
            <a:endParaRPr lang="en-I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993212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E60DA5-A55A-E459-B71C-938759FFFC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42" t="12353" r="23791"/>
          <a:stretch/>
        </p:blipFill>
        <p:spPr>
          <a:xfrm rot="5400000">
            <a:off x="3156337" y="1317896"/>
            <a:ext cx="1469756" cy="1423517"/>
          </a:xfrm>
          <a:prstGeom prst="rect">
            <a:avLst/>
          </a:prstGeom>
        </p:spPr>
      </p:pic>
      <p:pic>
        <p:nvPicPr>
          <p:cNvPr id="7" name="Picture 6">
            <a:extLst>
              <a:ext uri="{FF2B5EF4-FFF2-40B4-BE49-F238E27FC236}">
                <a16:creationId xmlns:a16="http://schemas.microsoft.com/office/drawing/2014/main" id="{5D04BBA6-584B-8537-ACF8-2AF6469560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88" t="11482" r="27842" b="13399"/>
          <a:stretch/>
        </p:blipFill>
        <p:spPr>
          <a:xfrm rot="5400000">
            <a:off x="602787" y="1330369"/>
            <a:ext cx="1469756" cy="1423516"/>
          </a:xfrm>
          <a:prstGeom prst="rect">
            <a:avLst/>
          </a:prstGeom>
        </p:spPr>
      </p:pic>
      <p:pic>
        <p:nvPicPr>
          <p:cNvPr id="4" name="Picture 3">
            <a:extLst>
              <a:ext uri="{FF2B5EF4-FFF2-40B4-BE49-F238E27FC236}">
                <a16:creationId xmlns:a16="http://schemas.microsoft.com/office/drawing/2014/main" id="{EF6551D7-11EF-BCA5-8917-E506006B11D9}"/>
              </a:ext>
            </a:extLst>
          </p:cNvPr>
          <p:cNvPicPr>
            <a:picLocks noChangeAspect="1"/>
          </p:cNvPicPr>
          <p:nvPr/>
        </p:nvPicPr>
        <p:blipFill rotWithShape="1">
          <a:blip r:embed="rId4"/>
          <a:srcRect t="14203" b="12154"/>
          <a:stretch/>
        </p:blipFill>
        <p:spPr bwMode="auto">
          <a:xfrm>
            <a:off x="9539171" y="3024500"/>
            <a:ext cx="2460944" cy="2143859"/>
          </a:xfrm>
          <a:prstGeom prst="rect">
            <a:avLst/>
          </a:prstGeom>
          <a:ln>
            <a:noFill/>
          </a:ln>
          <a:extLst>
            <a:ext uri="{53640926-AAD7-44D8-BBD7-CCE9431645EC}">
              <a14:shadowObscured xmlns:a14="http://schemas.microsoft.com/office/drawing/2010/main"/>
            </a:ext>
          </a:extLst>
        </p:spPr>
      </p:pic>
      <p:sp>
        <p:nvSpPr>
          <p:cNvPr id="11" name="Rectangle: Rounded Corners 10">
            <a:extLst>
              <a:ext uri="{FF2B5EF4-FFF2-40B4-BE49-F238E27FC236}">
                <a16:creationId xmlns:a16="http://schemas.microsoft.com/office/drawing/2014/main" id="{65CCC9B3-3A27-1856-0877-56249D790652}"/>
              </a:ext>
            </a:extLst>
          </p:cNvPr>
          <p:cNvSpPr/>
          <p:nvPr/>
        </p:nvSpPr>
        <p:spPr>
          <a:xfrm>
            <a:off x="2616854" y="207101"/>
            <a:ext cx="7496175" cy="923330"/>
          </a:xfrm>
          <a:prstGeom prst="roundRect">
            <a:avLst/>
          </a:prstGeom>
          <a:solidFill>
            <a:schemeClr val="accent1">
              <a:lumMod val="40000"/>
              <a:lumOff val="60000"/>
            </a:schemeClr>
          </a:solid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2800" b="1" dirty="0">
                <a:solidFill>
                  <a:schemeClr val="tx1"/>
                </a:solidFill>
                <a:latin typeface="Arial" panose="020B0604020202020204" pitchFamily="34" charset="0"/>
                <a:cs typeface="Arial" panose="020B0604020202020204" pitchFamily="34" charset="0"/>
              </a:rPr>
              <a:t>Process for making Watermelon jaggery</a:t>
            </a:r>
          </a:p>
        </p:txBody>
      </p:sp>
      <p:sp>
        <p:nvSpPr>
          <p:cNvPr id="12" name="Arrow: Right 11">
            <a:extLst>
              <a:ext uri="{FF2B5EF4-FFF2-40B4-BE49-F238E27FC236}">
                <a16:creationId xmlns:a16="http://schemas.microsoft.com/office/drawing/2014/main" id="{C0E401AF-A163-1F61-DAAF-7B5441AC9E33}"/>
              </a:ext>
            </a:extLst>
          </p:cNvPr>
          <p:cNvSpPr/>
          <p:nvPr/>
        </p:nvSpPr>
        <p:spPr>
          <a:xfrm>
            <a:off x="8397600" y="4046120"/>
            <a:ext cx="1072678" cy="291515"/>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a:extLst>
              <a:ext uri="{FF2B5EF4-FFF2-40B4-BE49-F238E27FC236}">
                <a16:creationId xmlns:a16="http://schemas.microsoft.com/office/drawing/2014/main" id="{ECD3C76F-7B58-5E21-9679-82DB3F77A7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311079" y="3314368"/>
            <a:ext cx="2178148" cy="1633611"/>
          </a:xfrm>
          <a:prstGeom prst="rect">
            <a:avLst/>
          </a:prstGeom>
        </p:spPr>
      </p:pic>
      <p:sp>
        <p:nvSpPr>
          <p:cNvPr id="15" name="Plus Sign 14">
            <a:extLst>
              <a:ext uri="{FF2B5EF4-FFF2-40B4-BE49-F238E27FC236}">
                <a16:creationId xmlns:a16="http://schemas.microsoft.com/office/drawing/2014/main" id="{76D8E56D-1F50-3EE9-A82E-16E605253489}"/>
              </a:ext>
            </a:extLst>
          </p:cNvPr>
          <p:cNvSpPr/>
          <p:nvPr/>
        </p:nvSpPr>
        <p:spPr>
          <a:xfrm>
            <a:off x="2377430" y="2793541"/>
            <a:ext cx="392157" cy="371475"/>
          </a:xfrm>
          <a:prstGeom prst="mathPlu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Plus Sign 15">
            <a:extLst>
              <a:ext uri="{FF2B5EF4-FFF2-40B4-BE49-F238E27FC236}">
                <a16:creationId xmlns:a16="http://schemas.microsoft.com/office/drawing/2014/main" id="{D3DC6585-78A9-068D-6EE7-D1689507F2BA}"/>
              </a:ext>
            </a:extLst>
          </p:cNvPr>
          <p:cNvSpPr/>
          <p:nvPr/>
        </p:nvSpPr>
        <p:spPr>
          <a:xfrm>
            <a:off x="2420775" y="4558354"/>
            <a:ext cx="392157" cy="371475"/>
          </a:xfrm>
          <a:prstGeom prst="mathPlu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Arrow: Right 18">
            <a:extLst>
              <a:ext uri="{FF2B5EF4-FFF2-40B4-BE49-F238E27FC236}">
                <a16:creationId xmlns:a16="http://schemas.microsoft.com/office/drawing/2014/main" id="{5EE7A64E-A57D-27B4-03CA-F935A57F89BE}"/>
              </a:ext>
            </a:extLst>
          </p:cNvPr>
          <p:cNvSpPr/>
          <p:nvPr/>
        </p:nvSpPr>
        <p:spPr>
          <a:xfrm rot="1461879">
            <a:off x="5354515" y="2708316"/>
            <a:ext cx="1033362" cy="294977"/>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Arrow: Right 22">
            <a:extLst>
              <a:ext uri="{FF2B5EF4-FFF2-40B4-BE49-F238E27FC236}">
                <a16:creationId xmlns:a16="http://schemas.microsoft.com/office/drawing/2014/main" id="{D50F8A9D-35EB-8B09-0839-0D2330DCD989}"/>
              </a:ext>
            </a:extLst>
          </p:cNvPr>
          <p:cNvSpPr/>
          <p:nvPr/>
        </p:nvSpPr>
        <p:spPr>
          <a:xfrm rot="20404979">
            <a:off x="5378745" y="5386579"/>
            <a:ext cx="1056238" cy="286411"/>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Arrow: Right 23">
            <a:extLst>
              <a:ext uri="{FF2B5EF4-FFF2-40B4-BE49-F238E27FC236}">
                <a16:creationId xmlns:a16="http://schemas.microsoft.com/office/drawing/2014/main" id="{654799CE-8221-2047-19BB-022B8B89F287}"/>
              </a:ext>
            </a:extLst>
          </p:cNvPr>
          <p:cNvSpPr/>
          <p:nvPr/>
        </p:nvSpPr>
        <p:spPr>
          <a:xfrm>
            <a:off x="5324475" y="4046119"/>
            <a:ext cx="1040466" cy="291515"/>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8" name="Picture 27">
            <a:extLst>
              <a:ext uri="{FF2B5EF4-FFF2-40B4-BE49-F238E27FC236}">
                <a16:creationId xmlns:a16="http://schemas.microsoft.com/office/drawing/2014/main" id="{3C775064-667B-2A9C-7229-7F38E7EE81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209" r="20131"/>
          <a:stretch/>
        </p:blipFill>
        <p:spPr>
          <a:xfrm rot="5400000">
            <a:off x="1967328" y="3048481"/>
            <a:ext cx="1212359" cy="1633610"/>
          </a:xfrm>
          <a:prstGeom prst="rect">
            <a:avLst/>
          </a:prstGeom>
        </p:spPr>
      </p:pic>
      <p:pic>
        <p:nvPicPr>
          <p:cNvPr id="30" name="Picture 29">
            <a:extLst>
              <a:ext uri="{FF2B5EF4-FFF2-40B4-BE49-F238E27FC236}">
                <a16:creationId xmlns:a16="http://schemas.microsoft.com/office/drawing/2014/main" id="{5C91CB3F-F55F-738C-0D62-F9DDA43FA2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484" r="22640"/>
          <a:stretch/>
        </p:blipFill>
        <p:spPr>
          <a:xfrm rot="5400000">
            <a:off x="1910503" y="4902257"/>
            <a:ext cx="1326007" cy="1633610"/>
          </a:xfrm>
          <a:prstGeom prst="rect">
            <a:avLst/>
          </a:prstGeom>
        </p:spPr>
      </p:pic>
      <p:sp>
        <p:nvSpPr>
          <p:cNvPr id="31" name="Rectangle: Rounded Corners 30">
            <a:extLst>
              <a:ext uri="{FF2B5EF4-FFF2-40B4-BE49-F238E27FC236}">
                <a16:creationId xmlns:a16="http://schemas.microsoft.com/office/drawing/2014/main" id="{3ECD672B-6B1C-5C86-E308-E70ACDF63E1A}"/>
              </a:ext>
            </a:extLst>
          </p:cNvPr>
          <p:cNvSpPr/>
          <p:nvPr/>
        </p:nvSpPr>
        <p:spPr>
          <a:xfrm>
            <a:off x="2924645" y="2858623"/>
            <a:ext cx="2319707" cy="301844"/>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latin typeface="Arial" panose="020B0604020202020204" pitchFamily="34" charset="0"/>
                <a:cs typeface="Arial" panose="020B0604020202020204" pitchFamily="34" charset="0"/>
              </a:rPr>
              <a:t>Rind juice (14.33 %)</a:t>
            </a:r>
          </a:p>
        </p:txBody>
      </p:sp>
      <p:sp>
        <p:nvSpPr>
          <p:cNvPr id="32" name="Rectangle: Rounded Corners 31">
            <a:extLst>
              <a:ext uri="{FF2B5EF4-FFF2-40B4-BE49-F238E27FC236}">
                <a16:creationId xmlns:a16="http://schemas.microsoft.com/office/drawing/2014/main" id="{0414D01A-9A3E-1077-44AD-3B2D684255D5}"/>
              </a:ext>
            </a:extLst>
          </p:cNvPr>
          <p:cNvSpPr/>
          <p:nvPr/>
        </p:nvSpPr>
        <p:spPr>
          <a:xfrm>
            <a:off x="2924646" y="4609837"/>
            <a:ext cx="2541346" cy="31999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latin typeface="Arial" panose="020B0604020202020204" pitchFamily="34" charset="0"/>
                <a:cs typeface="Arial" panose="020B0604020202020204" pitchFamily="34" charset="0"/>
              </a:rPr>
              <a:t>Binding agent (9.86%)</a:t>
            </a:r>
          </a:p>
        </p:txBody>
      </p:sp>
      <p:sp>
        <p:nvSpPr>
          <p:cNvPr id="33" name="Rectangle: Rounded Corners 32">
            <a:extLst>
              <a:ext uri="{FF2B5EF4-FFF2-40B4-BE49-F238E27FC236}">
                <a16:creationId xmlns:a16="http://schemas.microsoft.com/office/drawing/2014/main" id="{C5312286-B919-3A6B-3E90-7F232E5A2A90}"/>
              </a:ext>
            </a:extLst>
          </p:cNvPr>
          <p:cNvSpPr/>
          <p:nvPr/>
        </p:nvSpPr>
        <p:spPr>
          <a:xfrm>
            <a:off x="2463452" y="6426772"/>
            <a:ext cx="3002540" cy="319992"/>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latin typeface="Arial" panose="020B0604020202020204" pitchFamily="34" charset="0"/>
                <a:cs typeface="Arial" panose="020B0604020202020204" pitchFamily="34" charset="0"/>
              </a:rPr>
              <a:t>Sweetening agent (12.5%)</a:t>
            </a:r>
          </a:p>
        </p:txBody>
      </p:sp>
      <p:sp>
        <p:nvSpPr>
          <p:cNvPr id="35" name="Rectangle: Rounded Corners 34">
            <a:extLst>
              <a:ext uri="{FF2B5EF4-FFF2-40B4-BE49-F238E27FC236}">
                <a16:creationId xmlns:a16="http://schemas.microsoft.com/office/drawing/2014/main" id="{A320DA5F-8777-A083-E6E4-059700A683D0}"/>
              </a:ext>
            </a:extLst>
          </p:cNvPr>
          <p:cNvSpPr/>
          <p:nvPr/>
        </p:nvSpPr>
        <p:spPr>
          <a:xfrm>
            <a:off x="159486" y="2843448"/>
            <a:ext cx="2072718" cy="31701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latin typeface="Arial" panose="020B0604020202020204" pitchFamily="34" charset="0"/>
                <a:cs typeface="Arial" panose="020B0604020202020204" pitchFamily="34" charset="0"/>
              </a:rPr>
              <a:t>Watermelon juice </a:t>
            </a:r>
          </a:p>
        </p:txBody>
      </p:sp>
      <p:sp>
        <p:nvSpPr>
          <p:cNvPr id="36" name="Rectangle: Rounded Corners 35">
            <a:extLst>
              <a:ext uri="{FF2B5EF4-FFF2-40B4-BE49-F238E27FC236}">
                <a16:creationId xmlns:a16="http://schemas.microsoft.com/office/drawing/2014/main" id="{4725F4D5-CF84-1F99-A7FA-605D944CF64E}"/>
              </a:ext>
            </a:extLst>
          </p:cNvPr>
          <p:cNvSpPr/>
          <p:nvPr/>
        </p:nvSpPr>
        <p:spPr>
          <a:xfrm>
            <a:off x="9699812" y="5299116"/>
            <a:ext cx="2227567" cy="30382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latin typeface="Arial" panose="020B0604020202020204" pitchFamily="34" charset="0"/>
                <a:cs typeface="Arial" panose="020B0604020202020204" pitchFamily="34" charset="0"/>
              </a:rPr>
              <a:t>Watermelon Jaggery</a:t>
            </a:r>
          </a:p>
        </p:txBody>
      </p:sp>
      <p:sp>
        <p:nvSpPr>
          <p:cNvPr id="2" name="Rectangle: Rounded Corners 1">
            <a:extLst>
              <a:ext uri="{FF2B5EF4-FFF2-40B4-BE49-F238E27FC236}">
                <a16:creationId xmlns:a16="http://schemas.microsoft.com/office/drawing/2014/main" id="{DC94A44F-BD55-C2AB-2379-E99509D73570}"/>
              </a:ext>
            </a:extLst>
          </p:cNvPr>
          <p:cNvSpPr/>
          <p:nvPr/>
        </p:nvSpPr>
        <p:spPr>
          <a:xfrm>
            <a:off x="6511630" y="5316093"/>
            <a:ext cx="1977946" cy="303825"/>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latin typeface="Arial" panose="020B0604020202020204" pitchFamily="34" charset="0"/>
                <a:cs typeface="Arial" panose="020B0604020202020204" pitchFamily="34" charset="0"/>
              </a:rPr>
              <a:t>Heating (90-100°c)</a:t>
            </a:r>
          </a:p>
        </p:txBody>
      </p:sp>
      <p:sp>
        <p:nvSpPr>
          <p:cNvPr id="3" name="Rectangle: Rounded Corners 2">
            <a:extLst>
              <a:ext uri="{FF2B5EF4-FFF2-40B4-BE49-F238E27FC236}">
                <a16:creationId xmlns:a16="http://schemas.microsoft.com/office/drawing/2014/main" id="{A2D64616-5002-AFF7-D151-B1E24FE445AA}"/>
              </a:ext>
            </a:extLst>
          </p:cNvPr>
          <p:cNvSpPr/>
          <p:nvPr/>
        </p:nvSpPr>
        <p:spPr>
          <a:xfrm>
            <a:off x="8299103" y="3857545"/>
            <a:ext cx="966318" cy="1823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Arial" panose="020B0604020202020204" pitchFamily="34" charset="0"/>
                <a:cs typeface="Arial" panose="020B0604020202020204" pitchFamily="34" charset="0"/>
              </a:rPr>
              <a:t>Cooling</a:t>
            </a:r>
          </a:p>
        </p:txBody>
      </p:sp>
      <p:sp>
        <p:nvSpPr>
          <p:cNvPr id="6" name="Rectangle: Rounded Corners 5">
            <a:extLst>
              <a:ext uri="{FF2B5EF4-FFF2-40B4-BE49-F238E27FC236}">
                <a16:creationId xmlns:a16="http://schemas.microsoft.com/office/drawing/2014/main" id="{7ACB131D-4596-BDBA-F5D5-4D9D780860C5}"/>
              </a:ext>
            </a:extLst>
          </p:cNvPr>
          <p:cNvSpPr/>
          <p:nvPr/>
        </p:nvSpPr>
        <p:spPr>
          <a:xfrm>
            <a:off x="8367996" y="4350123"/>
            <a:ext cx="966318" cy="208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dirty="0">
                <a:solidFill>
                  <a:schemeClr val="tx1"/>
                </a:solidFill>
                <a:latin typeface="Arial" panose="020B0604020202020204" pitchFamily="34" charset="0"/>
                <a:cs typeface="Arial" panose="020B0604020202020204" pitchFamily="34" charset="0"/>
              </a:rPr>
              <a:t>Moulding</a:t>
            </a:r>
          </a:p>
        </p:txBody>
      </p:sp>
      <p:sp>
        <p:nvSpPr>
          <p:cNvPr id="9" name="TextBox 8"/>
          <p:cNvSpPr txBox="1"/>
          <p:nvPr/>
        </p:nvSpPr>
        <p:spPr>
          <a:xfrm>
            <a:off x="6020790" y="1307249"/>
            <a:ext cx="5906589" cy="923330"/>
          </a:xfrm>
          <a:prstGeom prst="rect">
            <a:avLst/>
          </a:prstGeom>
          <a:solidFill>
            <a:schemeClr val="accent4">
              <a:lumMod val="20000"/>
              <a:lumOff val="80000"/>
            </a:schemeClr>
          </a:solidFill>
        </p:spPr>
        <p:txBody>
          <a:bodyPr wrap="square" rtlCol="0">
            <a:spAutoFit/>
          </a:bodyPr>
          <a:lstStyle/>
          <a:p>
            <a:pPr marL="342900" indent="-342900">
              <a:buAutoNum type="arabicPeriod"/>
            </a:pPr>
            <a:r>
              <a:rPr lang="en-US" b="1" dirty="0">
                <a:latin typeface="Arial" pitchFamily="34" charset="0"/>
                <a:cs typeface="Arial" pitchFamily="34" charset="0"/>
              </a:rPr>
              <a:t>Rind percentage: </a:t>
            </a:r>
            <a:r>
              <a:rPr lang="en-IN" b="1" dirty="0">
                <a:solidFill>
                  <a:srgbClr val="222222"/>
                </a:solidFill>
                <a:highlight>
                  <a:srgbClr val="FFFF00"/>
                </a:highlight>
                <a:latin typeface="Arial" panose="020B0604020202020204" pitchFamily="34" charset="0"/>
                <a:ea typeface="Calibri" panose="020F0502020204030204" pitchFamily="34" charset="0"/>
                <a:cs typeface="Arial" panose="020B0604020202020204" pitchFamily="34" charset="0"/>
              </a:rPr>
              <a:t>7.5 to 12.50 % (w/w) </a:t>
            </a:r>
          </a:p>
          <a:p>
            <a:pPr marL="342900" indent="-342900">
              <a:buAutoNum type="arabicPeriod"/>
            </a:pPr>
            <a:r>
              <a:rPr lang="en-IN" b="1" dirty="0">
                <a:solidFill>
                  <a:srgbClr val="222222"/>
                </a:solidFill>
                <a:latin typeface="Arial" panose="020B0604020202020204" pitchFamily="34" charset="0"/>
                <a:ea typeface="Calibri" panose="020F0502020204030204" pitchFamily="34" charset="0"/>
                <a:cs typeface="Arial" panose="020B0604020202020204" pitchFamily="34" charset="0"/>
              </a:rPr>
              <a:t>Binding agent (Gum </a:t>
            </a:r>
            <a:r>
              <a:rPr lang="en-IN" b="1" dirty="0" err="1">
                <a:solidFill>
                  <a:srgbClr val="222222"/>
                </a:solidFill>
                <a:latin typeface="Arial" panose="020B0604020202020204" pitchFamily="34" charset="0"/>
                <a:ea typeface="Calibri" panose="020F0502020204030204" pitchFamily="34" charset="0"/>
                <a:cs typeface="Arial" panose="020B0604020202020204" pitchFamily="34" charset="0"/>
              </a:rPr>
              <a:t>ghatti</a:t>
            </a:r>
            <a:r>
              <a:rPr lang="en-IN" b="1" dirty="0">
                <a:solidFill>
                  <a:srgbClr val="222222"/>
                </a:solidFill>
                <a:latin typeface="Arial" panose="020B0604020202020204" pitchFamily="34" charset="0"/>
                <a:ea typeface="Calibri" panose="020F0502020204030204" pitchFamily="34" charset="0"/>
                <a:cs typeface="Arial" panose="020B0604020202020204" pitchFamily="34" charset="0"/>
              </a:rPr>
              <a:t>):</a:t>
            </a:r>
            <a:r>
              <a:rPr lang="en-IN" b="1" dirty="0">
                <a:solidFill>
                  <a:srgbClr val="222222"/>
                </a:solidFill>
                <a:highlight>
                  <a:srgbClr val="00FF00"/>
                </a:highlight>
                <a:latin typeface="Arial" panose="020B0604020202020204" pitchFamily="34" charset="0"/>
                <a:ea typeface="Calibri" panose="020F0502020204030204" pitchFamily="34" charset="0"/>
                <a:cs typeface="Arial" panose="020B0604020202020204" pitchFamily="34" charset="0"/>
              </a:rPr>
              <a:t>5 to 15 % (w/w) </a:t>
            </a:r>
          </a:p>
          <a:p>
            <a:pPr marL="342900" indent="-342900">
              <a:buAutoNum type="arabicPeriod"/>
            </a:pPr>
            <a:r>
              <a:rPr lang="en-IN" b="1" dirty="0">
                <a:latin typeface="Arial" panose="020B0604020202020204" pitchFamily="34" charset="0"/>
                <a:ea typeface="Calibri" panose="020F0502020204030204" pitchFamily="34" charset="0"/>
                <a:cs typeface="Arial" panose="020B0604020202020204" pitchFamily="34" charset="0"/>
              </a:rPr>
              <a:t>Sweetening Agent (Stevia): </a:t>
            </a:r>
            <a:r>
              <a:rPr lang="en-IN" b="1" dirty="0">
                <a:solidFill>
                  <a:srgbClr val="222222"/>
                </a:solidFill>
                <a:highlight>
                  <a:srgbClr val="00FFFF"/>
                </a:highlight>
                <a:latin typeface="Arial" panose="020B0604020202020204" pitchFamily="34" charset="0"/>
                <a:ea typeface="Calibri" panose="020F0502020204030204" pitchFamily="34" charset="0"/>
                <a:cs typeface="Arial" panose="020B0604020202020204" pitchFamily="34" charset="0"/>
              </a:rPr>
              <a:t>7.5  to 12.5 %w/w</a:t>
            </a:r>
            <a:r>
              <a:rPr lang="en-IN" b="1" dirty="0">
                <a:solidFill>
                  <a:srgbClr val="222222"/>
                </a:solidFill>
                <a:latin typeface="Arial" panose="020B0604020202020204" pitchFamily="34" charset="0"/>
                <a:ea typeface="Calibri" panose="020F0502020204030204" pitchFamily="34" charset="0"/>
                <a:cs typeface="Arial" panose="020B0604020202020204" pitchFamily="34" charset="0"/>
              </a:rPr>
              <a:t> </a:t>
            </a:r>
            <a:endParaRPr lang="en-IN" dirty="0"/>
          </a:p>
        </p:txBody>
      </p:sp>
    </p:spTree>
    <p:extLst>
      <p:ext uri="{BB962C8B-B14F-4D97-AF65-F5344CB8AC3E}">
        <p14:creationId xmlns:p14="http://schemas.microsoft.com/office/powerpoint/2010/main" val="274868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E8005-ED73-2400-FC11-CDE98C38AECC}"/>
              </a:ext>
            </a:extLst>
          </p:cNvPr>
          <p:cNvSpPr>
            <a:spLocks noGrp="1"/>
          </p:cNvSpPr>
          <p:nvPr>
            <p:ph type="ctrTitle"/>
          </p:nvPr>
        </p:nvSpPr>
        <p:spPr>
          <a:xfrm>
            <a:off x="0" y="0"/>
            <a:ext cx="12192000" cy="1393371"/>
          </a:xfrm>
        </p:spPr>
        <p:txBody>
          <a:bodyPr>
            <a:normAutofit/>
          </a:bodyPr>
          <a:lstStyle/>
          <a:p>
            <a:r>
              <a:rPr lang="en-IN" sz="5400" b="1" i="1" dirty="0">
                <a:solidFill>
                  <a:srgbClr val="FF0000"/>
                </a:solidFill>
              </a:rPr>
              <a:t>Clean Water and Sanitation</a:t>
            </a:r>
          </a:p>
        </p:txBody>
      </p:sp>
      <p:sp>
        <p:nvSpPr>
          <p:cNvPr id="3" name="Subtitle 2">
            <a:extLst>
              <a:ext uri="{FF2B5EF4-FFF2-40B4-BE49-F238E27FC236}">
                <a16:creationId xmlns:a16="http://schemas.microsoft.com/office/drawing/2014/main" id="{A56FE6C2-C0CC-7A79-2DB9-7790230212E2}"/>
              </a:ext>
            </a:extLst>
          </p:cNvPr>
          <p:cNvSpPr>
            <a:spLocks noGrp="1"/>
          </p:cNvSpPr>
          <p:nvPr>
            <p:ph type="subTitle" idx="1"/>
          </p:nvPr>
        </p:nvSpPr>
        <p:spPr>
          <a:xfrm>
            <a:off x="-1" y="1621971"/>
            <a:ext cx="12017829" cy="5236029"/>
          </a:xfrm>
        </p:spPr>
        <p:txBody>
          <a:bodyPr>
            <a:normAutofit/>
          </a:bodyPr>
          <a:lstStyle/>
          <a:p>
            <a:pPr marL="342900" indent="-342900" algn="just">
              <a:buFont typeface="Arial" panose="020B0604020202020204" pitchFamily="34" charset="0"/>
              <a:buChar char="•"/>
            </a:pPr>
            <a:r>
              <a:rPr lang="en-IN" sz="3600" dirty="0"/>
              <a:t>This goal requires assured supply of good quality  water to domestic users. </a:t>
            </a:r>
            <a:r>
              <a:rPr lang="en-IN" sz="3600" dirty="0">
                <a:solidFill>
                  <a:srgbClr val="00B0F0"/>
                </a:solidFill>
              </a:rPr>
              <a:t>Har </a:t>
            </a:r>
            <a:r>
              <a:rPr lang="en-IN" sz="3600" dirty="0" err="1">
                <a:solidFill>
                  <a:srgbClr val="00B0F0"/>
                </a:solidFill>
              </a:rPr>
              <a:t>Ghar</a:t>
            </a:r>
            <a:r>
              <a:rPr lang="en-IN" sz="3600" dirty="0">
                <a:solidFill>
                  <a:srgbClr val="00B0F0"/>
                </a:solidFill>
              </a:rPr>
              <a:t> Nal se Jal </a:t>
            </a:r>
            <a:r>
              <a:rPr lang="en-IN" sz="3600" dirty="0"/>
              <a:t>is an ambitious project. This project mainly taps water from ground water resources. Thus we need to augment our ground water resources both in terms of quantity and quality</a:t>
            </a:r>
          </a:p>
        </p:txBody>
      </p:sp>
    </p:spTree>
    <p:extLst>
      <p:ext uri="{BB962C8B-B14F-4D97-AF65-F5344CB8AC3E}">
        <p14:creationId xmlns:p14="http://schemas.microsoft.com/office/powerpoint/2010/main" val="3360843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0D96-3FC7-1D47-B280-09093EB2C1A4}"/>
              </a:ext>
            </a:extLst>
          </p:cNvPr>
          <p:cNvSpPr>
            <a:spLocks noGrp="1"/>
          </p:cNvSpPr>
          <p:nvPr>
            <p:ph type="title"/>
          </p:nvPr>
        </p:nvSpPr>
        <p:spPr>
          <a:xfrm>
            <a:off x="0" y="18255"/>
            <a:ext cx="12192000" cy="1325563"/>
          </a:xfrm>
          <a:solidFill>
            <a:schemeClr val="bg1"/>
          </a:solidFill>
        </p:spPr>
        <p:txBody>
          <a:bodyPr/>
          <a:lstStyle/>
          <a:p>
            <a:pPr algn="ctr"/>
            <a:r>
              <a:rPr lang="en-US" i="1" dirty="0">
                <a:solidFill>
                  <a:srgbClr val="C00000"/>
                </a:solidFill>
              </a:rPr>
              <a:t> </a:t>
            </a:r>
            <a:r>
              <a:rPr lang="en-US" sz="3600" b="1" i="1" dirty="0">
                <a:solidFill>
                  <a:srgbClr val="C00000"/>
                </a:solidFill>
                <a:latin typeface="Helvetica" panose="020B0604020202020204" pitchFamily="34" charset="0"/>
                <a:cs typeface="Helvetica" panose="020B0604020202020204" pitchFamily="34" charset="0"/>
              </a:rPr>
              <a:t>Future Scenario of Ground Water Depletion</a:t>
            </a:r>
            <a:endParaRPr lang="en-IN" b="1" i="1" dirty="0">
              <a:solidFill>
                <a:srgbClr val="C00000"/>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BCE5F861-4C42-7596-53F4-3D7740F3EA73}"/>
              </a:ext>
            </a:extLst>
          </p:cNvPr>
          <p:cNvSpPr>
            <a:spLocks noGrp="1"/>
          </p:cNvSpPr>
          <p:nvPr>
            <p:ph idx="1"/>
          </p:nvPr>
        </p:nvSpPr>
        <p:spPr>
          <a:xfrm>
            <a:off x="0" y="1343818"/>
            <a:ext cx="12192000" cy="5495927"/>
          </a:xfrm>
        </p:spPr>
        <p:txBody>
          <a:bodyPr>
            <a:normAutofit/>
          </a:bodyPr>
          <a:lstStyle/>
          <a:p>
            <a:r>
              <a:rPr lang="en-IN" kern="0" dirty="0">
                <a:solidFill>
                  <a:srgbClr val="000000"/>
                </a:solidFill>
                <a:effectLst/>
                <a:latin typeface="RobotoCondensed-Regular"/>
                <a:ea typeface="Times New Roman" panose="02020603050405020304" pitchFamily="18" charset="0"/>
                <a:cs typeface="Times New Roman" panose="02020603050405020304" pitchFamily="18" charset="0"/>
              </a:rPr>
              <a:t>As the country becomes warmer, people will draw more water from underground, leading to faster depletion</a:t>
            </a:r>
          </a:p>
          <a:p>
            <a:endParaRPr lang="en-IN" kern="1800" dirty="0">
              <a:solidFill>
                <a:srgbClr val="000000"/>
              </a:solidFill>
              <a:effectLst/>
              <a:latin typeface="RobotoCondensed-Bold"/>
              <a:ea typeface="Times New Roman" panose="02020603050405020304" pitchFamily="18" charset="0"/>
              <a:cs typeface="Times New Roman" panose="02020603050405020304" pitchFamily="18" charset="0"/>
            </a:endParaRPr>
          </a:p>
          <a:p>
            <a:r>
              <a:rPr lang="en-IN" kern="1800" dirty="0">
                <a:solidFill>
                  <a:srgbClr val="000000"/>
                </a:solidFill>
                <a:effectLst/>
                <a:latin typeface="RobotoCondensed-Bold"/>
                <a:ea typeface="Times New Roman" panose="02020603050405020304" pitchFamily="18" charset="0"/>
                <a:cs typeface="Times New Roman" panose="02020603050405020304" pitchFamily="18" charset="0"/>
              </a:rPr>
              <a:t>India will be losing groundwater much faster, finds study</a:t>
            </a:r>
          </a:p>
          <a:p>
            <a:pPr marL="0" indent="0">
              <a:buNone/>
            </a:pPr>
            <a:endParaRPr lang="en-IN"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2250"/>
              </a:lnSpc>
              <a:spcBef>
                <a:spcPts val="375"/>
              </a:spcBef>
              <a:spcAft>
                <a:spcPts val="750"/>
              </a:spcAft>
            </a:pPr>
            <a:r>
              <a:rPr lang="en-IN" kern="0" dirty="0">
                <a:solidFill>
                  <a:srgbClr val="000000"/>
                </a:solidFill>
                <a:effectLst/>
                <a:latin typeface="RobotoCondensed-Regular"/>
                <a:ea typeface="Times New Roman" panose="02020603050405020304" pitchFamily="18" charset="0"/>
                <a:cs typeface="Times New Roman" panose="02020603050405020304" pitchFamily="18" charset="0"/>
              </a:rPr>
              <a:t>Across climate change scenarios, the researchers found that their estimate of groundwater level (GWL) declines from 2041 to 2080 is 3.26 times current depletion rates on average (from 1.62-4.45 times) depending on the climate model and Representative Concentration Pathway (RCP) scenario.</a:t>
            </a:r>
            <a:endParaRPr lang="en-IN"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spTree>
    <p:extLst>
      <p:ext uri="{BB962C8B-B14F-4D97-AF65-F5344CB8AC3E}">
        <p14:creationId xmlns:p14="http://schemas.microsoft.com/office/powerpoint/2010/main" val="2692091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5079-8B74-2DDF-FFB0-16237BED4466}"/>
              </a:ext>
            </a:extLst>
          </p:cNvPr>
          <p:cNvSpPr>
            <a:spLocks noGrp="1"/>
          </p:cNvSpPr>
          <p:nvPr>
            <p:ph type="title"/>
          </p:nvPr>
        </p:nvSpPr>
        <p:spPr>
          <a:xfrm>
            <a:off x="-71120" y="0"/>
            <a:ext cx="12192000" cy="1325563"/>
          </a:xfrm>
          <a:solidFill>
            <a:schemeClr val="bg1"/>
          </a:solidFill>
        </p:spPr>
        <p:txBody>
          <a:bodyPr>
            <a:normAutofit/>
          </a:bodyPr>
          <a:lstStyle/>
          <a:p>
            <a:pPr algn="ctr"/>
            <a:r>
              <a:rPr lang="en-IN" b="1" i="1" dirty="0">
                <a:solidFill>
                  <a:srgbClr val="FF0000"/>
                </a:solidFill>
              </a:rPr>
              <a:t>Impact of Ground Water Depletion</a:t>
            </a:r>
            <a:endParaRPr lang="en-IN" b="1" dirty="0"/>
          </a:p>
        </p:txBody>
      </p:sp>
      <p:sp>
        <p:nvSpPr>
          <p:cNvPr id="3" name="Content Placeholder 2">
            <a:extLst>
              <a:ext uri="{FF2B5EF4-FFF2-40B4-BE49-F238E27FC236}">
                <a16:creationId xmlns:a16="http://schemas.microsoft.com/office/drawing/2014/main" id="{54C568E9-2D8B-28BE-3C6D-4FDC6B438BC2}"/>
              </a:ext>
            </a:extLst>
          </p:cNvPr>
          <p:cNvSpPr>
            <a:spLocks noGrp="1"/>
          </p:cNvSpPr>
          <p:nvPr>
            <p:ph idx="1"/>
          </p:nvPr>
        </p:nvSpPr>
        <p:spPr>
          <a:xfrm>
            <a:off x="71120" y="1325563"/>
            <a:ext cx="12120880" cy="5042535"/>
          </a:xfrm>
        </p:spPr>
        <p:txBody>
          <a:bodyPr>
            <a:normAutofit/>
          </a:bodyPr>
          <a:lstStyle/>
          <a:p>
            <a:r>
              <a:rPr lang="en-IN" sz="3200" dirty="0"/>
              <a:t>Reduction in availability of water. Already overall country is in stress situation with per capita water availability to about 1300 cu m against 1750 threshold level</a:t>
            </a:r>
          </a:p>
          <a:p>
            <a:pPr marL="0" indent="0">
              <a:buNone/>
            </a:pPr>
            <a:endParaRPr lang="en-IN" sz="3200" dirty="0"/>
          </a:p>
          <a:p>
            <a:r>
              <a:rPr lang="en-IN" sz="3200" dirty="0"/>
              <a:t>Sinking/subsidence of earth surface</a:t>
            </a:r>
          </a:p>
          <a:p>
            <a:endParaRPr lang="en-IN" sz="3200" dirty="0"/>
          </a:p>
          <a:p>
            <a:r>
              <a:rPr lang="en-IN" sz="3200" dirty="0"/>
              <a:t>Reduction in lean season flow of rivers</a:t>
            </a:r>
          </a:p>
          <a:p>
            <a:endParaRPr lang="en-IN" sz="3200" dirty="0"/>
          </a:p>
          <a:p>
            <a:r>
              <a:rPr lang="en-IN" sz="3200" dirty="0"/>
              <a:t>Enhanced energy consumption in pumping – increasing cost</a:t>
            </a:r>
          </a:p>
          <a:p>
            <a:endParaRPr lang="en-IN" sz="3200" dirty="0"/>
          </a:p>
          <a:p>
            <a:endParaRPr lang="en-IN" sz="3200" dirty="0"/>
          </a:p>
          <a:p>
            <a:endParaRPr lang="en-IN" sz="3200" dirty="0"/>
          </a:p>
        </p:txBody>
      </p:sp>
    </p:spTree>
    <p:extLst>
      <p:ext uri="{BB962C8B-B14F-4D97-AF65-F5344CB8AC3E}">
        <p14:creationId xmlns:p14="http://schemas.microsoft.com/office/powerpoint/2010/main" val="3621759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Design features of groundwater recharge shaft  (CSSRI, </a:t>
            </a:r>
            <a:r>
              <a:rPr lang="en-US" b="1" dirty="0" err="1"/>
              <a:t>Karnal</a:t>
            </a:r>
            <a:r>
              <a:rPr lang="en-US" b="1" dirty="0"/>
              <a:t>) </a:t>
            </a:r>
            <a:br>
              <a:rPr lang="en-US" dirty="0"/>
            </a:br>
            <a:endParaRPr lang="en-US" dirty="0"/>
          </a:p>
        </p:txBody>
      </p:sp>
      <p:pic>
        <p:nvPicPr>
          <p:cNvPr id="4" name="Object 7"/>
          <p:cNvPicPr>
            <a:picLocks noGrp="1"/>
          </p:cNvPicPr>
          <p:nvPr>
            <p:ph idx="1"/>
          </p:nvPr>
        </p:nvPicPr>
        <p:blipFill>
          <a:blip r:embed="rId2"/>
          <a:srcRect l="-1112" t="-1494" r="-2225" b="-1280"/>
          <a:stretch>
            <a:fillRect/>
          </a:stretch>
        </p:blipFill>
        <p:spPr bwMode="auto">
          <a:xfrm>
            <a:off x="3122415" y="1660808"/>
            <a:ext cx="5947171" cy="4404749"/>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 y="-50801"/>
            <a:ext cx="12151360" cy="904241"/>
          </a:xfrm>
          <a:solidFill>
            <a:schemeClr val="bg1"/>
          </a:solidFill>
          <a:ln w="25400">
            <a:noFill/>
          </a:ln>
          <a:scene3d>
            <a:camera prst="orthographicFront"/>
            <a:lightRig rig="threePt" dir="t"/>
          </a:scene3d>
          <a:sp3d>
            <a:bevelT w="146050" h="101600"/>
            <a:bevelB w="114300" h="44450"/>
          </a:sp3d>
        </p:spPr>
        <p:txBody>
          <a:bodyPr>
            <a:noAutofit/>
          </a:bodyPr>
          <a:lstStyle/>
          <a:p>
            <a:pPr algn="ctr"/>
            <a:r>
              <a:rPr lang="en-IN" sz="2800" b="1" dirty="0">
                <a:solidFill>
                  <a:schemeClr val="bg1"/>
                </a:solidFill>
                <a:latin typeface="Arial" panose="020B0604020202020204" pitchFamily="34" charset="0"/>
                <a:cs typeface="Arial" panose="020B0604020202020204" pitchFamily="34" charset="0"/>
              </a:rPr>
              <a:t> </a:t>
            </a:r>
            <a:r>
              <a:rPr lang="en-IN" sz="2800" b="1" dirty="0">
                <a:latin typeface="Helvetica" panose="020B0604020202020204" pitchFamily="34" charset="0"/>
                <a:cs typeface="Helvetica" panose="020B0604020202020204" pitchFamily="34" charset="0"/>
              </a:rPr>
              <a:t>Ground Water Recharge cum Drainage Unit (RPCAU, </a:t>
            </a:r>
            <a:r>
              <a:rPr lang="en-IN" sz="2800" b="1" dirty="0" err="1">
                <a:latin typeface="Helvetica" panose="020B0604020202020204" pitchFamily="34" charset="0"/>
                <a:cs typeface="Helvetica" panose="020B0604020202020204" pitchFamily="34" charset="0"/>
              </a:rPr>
              <a:t>Pusa</a:t>
            </a:r>
            <a:r>
              <a:rPr lang="en-IN" sz="2800" b="1" dirty="0">
                <a:latin typeface="Helvetica" panose="020B0604020202020204" pitchFamily="34" charset="0"/>
                <a:cs typeface="Helvetica" panose="020B0604020202020204" pitchFamily="34" charset="0"/>
              </a:rPr>
              <a:t>, Bihar)</a:t>
            </a:r>
            <a:endParaRPr lang="en-US" sz="2800" b="1"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81280" y="876984"/>
            <a:ext cx="7884160" cy="5981016"/>
          </a:xfrm>
        </p:spPr>
        <p:txBody>
          <a:bodyPr>
            <a:noAutofit/>
          </a:bodyPr>
          <a:lstStyle/>
          <a:p>
            <a:pPr>
              <a:buNone/>
            </a:pPr>
            <a:endParaRPr lang="en-US" sz="2400" b="1" dirty="0">
              <a:solidFill>
                <a:schemeClr val="accent6">
                  <a:lumMod val="50000"/>
                </a:schemeClr>
              </a:solidFill>
              <a:latin typeface="Helvetica" panose="020B0604020202020204" pitchFamily="34" charset="0"/>
              <a:cs typeface="Helvetica" panose="020B0604020202020204" pitchFamily="34" charset="0"/>
            </a:endParaRPr>
          </a:p>
          <a:p>
            <a:pPr algn="just">
              <a:spcBef>
                <a:spcPts val="0"/>
              </a:spcBef>
            </a:pPr>
            <a:r>
              <a:rPr lang="en-US" b="1" dirty="0">
                <a:solidFill>
                  <a:srgbClr val="7030A0"/>
                </a:solidFill>
                <a:latin typeface="Helvetica" panose="020B0604020202020204" pitchFamily="34" charset="0"/>
                <a:cs typeface="Helvetica" panose="020B0604020202020204" pitchFamily="34" charset="0"/>
              </a:rPr>
              <a:t>Details of Technology</a:t>
            </a:r>
          </a:p>
          <a:p>
            <a:pPr marL="135000" indent="-216000"/>
            <a:r>
              <a:rPr lang="en-US" sz="2400" dirty="0">
                <a:latin typeface="Helvetica" panose="020B0604020202020204" pitchFamily="34" charset="0"/>
                <a:cs typeface="Helvetica" panose="020B0604020202020204" pitchFamily="34" charset="0"/>
              </a:rPr>
              <a:t>Target Aquifer : 2</a:t>
            </a:r>
            <a:r>
              <a:rPr lang="en-US" sz="2400" baseline="30000" dirty="0">
                <a:latin typeface="Helvetica" panose="020B0604020202020204" pitchFamily="34" charset="0"/>
                <a:cs typeface="Helvetica" panose="020B0604020202020204" pitchFamily="34" charset="0"/>
              </a:rPr>
              <a:t>nd</a:t>
            </a:r>
            <a:r>
              <a:rPr lang="en-US" sz="2400" dirty="0">
                <a:latin typeface="Helvetica" panose="020B0604020202020204" pitchFamily="34" charset="0"/>
                <a:cs typeface="Helvetica" panose="020B0604020202020204" pitchFamily="34" charset="0"/>
              </a:rPr>
              <a:t> Aquifer , Annual Recharge Capacity :        3-5 ha m</a:t>
            </a:r>
          </a:p>
          <a:p>
            <a:pPr marL="135000" indent="-216000"/>
            <a:r>
              <a:rPr lang="en-US" sz="2400" dirty="0">
                <a:latin typeface="Helvetica" panose="020B0604020202020204" pitchFamily="34" charset="0"/>
                <a:cs typeface="Helvetica" panose="020B0604020202020204" pitchFamily="34" charset="0"/>
              </a:rPr>
              <a:t>Solid Removal Efficiency : 80-85 %, </a:t>
            </a:r>
          </a:p>
          <a:p>
            <a:pPr marL="135000" indent="-216000"/>
            <a:r>
              <a:rPr lang="en-US" sz="2400" dirty="0">
                <a:latin typeface="Helvetica" panose="020B0604020202020204" pitchFamily="34" charset="0"/>
                <a:cs typeface="Helvetica" panose="020B0604020202020204" pitchFamily="34" charset="0"/>
              </a:rPr>
              <a:t>Recharging depth : 45-55m</a:t>
            </a:r>
          </a:p>
          <a:p>
            <a:pPr marL="135000" indent="-216000"/>
            <a:r>
              <a:rPr lang="en-US" sz="2400" dirty="0">
                <a:latin typeface="Helvetica" panose="020B0604020202020204" pitchFamily="34" charset="0"/>
                <a:cs typeface="Helvetica" panose="020B0604020202020204" pitchFamily="34" charset="0"/>
              </a:rPr>
              <a:t>Cost : 2.0 to 2.5 Lakhs</a:t>
            </a:r>
          </a:p>
          <a:p>
            <a:pPr marL="135000" indent="-216000"/>
            <a:r>
              <a:rPr lang="en-US" sz="2400" dirty="0">
                <a:latin typeface="Helvetica" panose="020B0604020202020204" pitchFamily="34" charset="0"/>
                <a:cs typeface="Helvetica" panose="020B0604020202020204" pitchFamily="34" charset="0"/>
              </a:rPr>
              <a:t>Cleaning : Unscrew pipe line and clean the filter material</a:t>
            </a:r>
          </a:p>
          <a:p>
            <a:pPr marL="135000" indent="-216000"/>
            <a:endParaRPr lang="en-US" sz="2400" dirty="0">
              <a:latin typeface="Helvetica" panose="020B0604020202020204" pitchFamily="34" charset="0"/>
              <a:cs typeface="Helvetica" panose="020B0604020202020204" pitchFamily="34" charset="0"/>
            </a:endParaRPr>
          </a:p>
        </p:txBody>
      </p:sp>
      <p:sp>
        <p:nvSpPr>
          <p:cNvPr id="5" name="Date Placeholder 4">
            <a:extLst>
              <a:ext uri="{FF2B5EF4-FFF2-40B4-BE49-F238E27FC236}">
                <a16:creationId xmlns:a16="http://schemas.microsoft.com/office/drawing/2014/main" id="{454C1B57-36F8-5B86-B157-496B59B102FF}"/>
              </a:ext>
            </a:extLst>
          </p:cNvPr>
          <p:cNvSpPr>
            <a:spLocks noGrp="1"/>
          </p:cNvSpPr>
          <p:nvPr>
            <p:ph type="dt" sz="half" idx="10"/>
          </p:nvPr>
        </p:nvSpPr>
        <p:spPr/>
        <p:txBody>
          <a:bodyPr/>
          <a:lstStyle/>
          <a:p>
            <a:fld id="{2B62D576-1B39-4DB1-B83F-D503FA609A43}" type="datetime1">
              <a:rPr lang="en-IN" smtClean="0"/>
              <a:pPr/>
              <a:t>04-03-2025</a:t>
            </a:fld>
            <a:endParaRPr lang="en-IN"/>
          </a:p>
        </p:txBody>
      </p:sp>
      <p:sp>
        <p:nvSpPr>
          <p:cNvPr id="6" name="Slide Number Placeholder 5">
            <a:extLst>
              <a:ext uri="{FF2B5EF4-FFF2-40B4-BE49-F238E27FC236}">
                <a16:creationId xmlns:a16="http://schemas.microsoft.com/office/drawing/2014/main" id="{AA1C1885-C4C0-F072-B3C3-C51E1F3A5258}"/>
              </a:ext>
            </a:extLst>
          </p:cNvPr>
          <p:cNvSpPr>
            <a:spLocks noGrp="1"/>
          </p:cNvSpPr>
          <p:nvPr>
            <p:ph type="sldNum" sz="quarter" idx="12"/>
          </p:nvPr>
        </p:nvSpPr>
        <p:spPr/>
        <p:txBody>
          <a:bodyPr/>
          <a:lstStyle/>
          <a:p>
            <a:fld id="{7F84832D-53D7-472F-AD0E-0E470D8AF1C6}" type="slidenum">
              <a:rPr lang="en-IN" smtClean="0"/>
              <a:pPr/>
              <a:t>39</a:t>
            </a:fld>
            <a:endParaRPr lang="en-IN"/>
          </a:p>
        </p:txBody>
      </p:sp>
      <p:pic>
        <p:nvPicPr>
          <p:cNvPr id="7" name="Picture 6">
            <a:extLst>
              <a:ext uri="{FF2B5EF4-FFF2-40B4-BE49-F238E27FC236}">
                <a16:creationId xmlns:a16="http://schemas.microsoft.com/office/drawing/2014/main" id="{B63D8725-FCB7-39D1-D4BC-5D2879D6F39F}"/>
              </a:ext>
            </a:extLst>
          </p:cNvPr>
          <p:cNvPicPr>
            <a:picLocks noChangeAspect="1"/>
          </p:cNvPicPr>
          <p:nvPr/>
        </p:nvPicPr>
        <p:blipFill>
          <a:blip r:embed="rId2"/>
          <a:stretch>
            <a:fillRect/>
          </a:stretch>
        </p:blipFill>
        <p:spPr>
          <a:xfrm>
            <a:off x="8806222" y="714424"/>
            <a:ext cx="3462828" cy="3389670"/>
          </a:xfrm>
          <a:prstGeom prst="rect">
            <a:avLst/>
          </a:prstGeom>
        </p:spPr>
      </p:pic>
      <p:pic>
        <p:nvPicPr>
          <p:cNvPr id="8" name="Picture 7">
            <a:extLst>
              <a:ext uri="{FF2B5EF4-FFF2-40B4-BE49-F238E27FC236}">
                <a16:creationId xmlns:a16="http://schemas.microsoft.com/office/drawing/2014/main" id="{0D04E2BB-5534-2999-8871-156E3ABDB7CE}"/>
              </a:ext>
            </a:extLst>
          </p:cNvPr>
          <p:cNvPicPr>
            <a:picLocks noChangeAspect="1"/>
          </p:cNvPicPr>
          <p:nvPr/>
        </p:nvPicPr>
        <p:blipFill>
          <a:blip r:embed="rId3"/>
          <a:stretch>
            <a:fillRect/>
          </a:stretch>
        </p:blipFill>
        <p:spPr>
          <a:xfrm>
            <a:off x="8610600" y="3867492"/>
            <a:ext cx="3828620" cy="3389670"/>
          </a:xfrm>
          <a:prstGeom prst="rect">
            <a:avLst/>
          </a:prstGeom>
        </p:spPr>
      </p:pic>
    </p:spTree>
    <p:extLst>
      <p:ext uri="{BB962C8B-B14F-4D97-AF65-F5344CB8AC3E}">
        <p14:creationId xmlns:p14="http://schemas.microsoft.com/office/powerpoint/2010/main" val="1318361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A1213-397F-6E91-AEF9-1A70B083D451}"/>
              </a:ext>
            </a:extLst>
          </p:cNvPr>
          <p:cNvSpPr>
            <a:spLocks noGrp="1"/>
          </p:cNvSpPr>
          <p:nvPr>
            <p:ph type="title"/>
          </p:nvPr>
        </p:nvSpPr>
        <p:spPr/>
        <p:txBody>
          <a:bodyPr>
            <a:normAutofit/>
          </a:bodyPr>
          <a:lstStyle/>
          <a:p>
            <a:pPr algn="ctr"/>
            <a:r>
              <a:rPr lang="en-IN" sz="5400" b="1" i="1" dirty="0">
                <a:solidFill>
                  <a:srgbClr val="C00000"/>
                </a:solidFill>
              </a:rPr>
              <a:t>Another view about Engineers</a:t>
            </a:r>
          </a:p>
        </p:txBody>
      </p:sp>
      <p:sp>
        <p:nvSpPr>
          <p:cNvPr id="3" name="Content Placeholder 2">
            <a:extLst>
              <a:ext uri="{FF2B5EF4-FFF2-40B4-BE49-F238E27FC236}">
                <a16:creationId xmlns:a16="http://schemas.microsoft.com/office/drawing/2014/main" id="{4720434C-7CF7-18BE-9D40-C96B0972AD57}"/>
              </a:ext>
            </a:extLst>
          </p:cNvPr>
          <p:cNvSpPr>
            <a:spLocks noGrp="1"/>
          </p:cNvSpPr>
          <p:nvPr>
            <p:ph idx="1"/>
          </p:nvPr>
        </p:nvSpPr>
        <p:spPr/>
        <p:txBody>
          <a:bodyPr/>
          <a:lstStyle/>
          <a:p>
            <a:endParaRPr lang="en-IN" dirty="0"/>
          </a:p>
          <a:p>
            <a:pPr marL="0" indent="0">
              <a:buNone/>
            </a:pPr>
            <a:r>
              <a:rPr lang="en-IN" sz="5400" b="1" dirty="0">
                <a:solidFill>
                  <a:srgbClr val="00B0F0"/>
                </a:solidFill>
              </a:rPr>
              <a:t>Engineers like to solve problems. If there are no problems </a:t>
            </a:r>
            <a:r>
              <a:rPr lang="en-IN" sz="5400" b="1" dirty="0" err="1">
                <a:solidFill>
                  <a:srgbClr val="00B0F0"/>
                </a:solidFill>
              </a:rPr>
              <a:t>handly</a:t>
            </a:r>
            <a:r>
              <a:rPr lang="en-IN" sz="5400" b="1" dirty="0">
                <a:solidFill>
                  <a:srgbClr val="00B0F0"/>
                </a:solidFill>
              </a:rPr>
              <a:t> available , they will create their own problems</a:t>
            </a:r>
          </a:p>
        </p:txBody>
      </p:sp>
    </p:spTree>
    <p:extLst>
      <p:ext uri="{BB962C8B-B14F-4D97-AF65-F5344CB8AC3E}">
        <p14:creationId xmlns:p14="http://schemas.microsoft.com/office/powerpoint/2010/main" val="3854302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ravish j\Downloads\WhatsApp Image 2019-11-07 at 15.35.10.jpeg"/>
          <p:cNvPicPr/>
          <p:nvPr/>
        </p:nvPicPr>
        <p:blipFill>
          <a:blip r:embed="rId2" cstate="print"/>
          <a:srcRect/>
          <a:stretch>
            <a:fillRect/>
          </a:stretch>
        </p:blipFill>
        <p:spPr bwMode="auto">
          <a:xfrm>
            <a:off x="2931521" y="1524000"/>
            <a:ext cx="2865440" cy="3352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2293101" y="183971"/>
            <a:ext cx="7441051" cy="78218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w="127000" h="82550"/>
            <a:bevelB w="114300"/>
          </a:sp3d>
        </p:spPr>
        <p:txBody>
          <a:bodyPr>
            <a:normAutofit/>
          </a:bodyPr>
          <a:lstStyle/>
          <a:p>
            <a:pPr algn="ctr"/>
            <a:r>
              <a:rPr lang="en-US" sz="2800" dirty="0"/>
              <a:t>Different Stages of Ground Water Filtration </a:t>
            </a:r>
          </a:p>
        </p:txBody>
      </p:sp>
      <p:cxnSp>
        <p:nvCxnSpPr>
          <p:cNvPr id="8" name="Elbow Connector 7"/>
          <p:cNvCxnSpPr/>
          <p:nvPr/>
        </p:nvCxnSpPr>
        <p:spPr>
          <a:xfrm rot="5400000">
            <a:off x="2394756" y="3884208"/>
            <a:ext cx="2438400" cy="1375591"/>
          </a:xfrm>
          <a:prstGeom prst="bentConnector3">
            <a:avLst>
              <a:gd name="adj1" fmla="val 50000"/>
            </a:avLst>
          </a:prstGeom>
          <a:ln w="50800">
            <a:tailEnd type="arrow"/>
          </a:ln>
        </p:spPr>
        <p:style>
          <a:lnRef idx="1">
            <a:schemeClr val="accent1"/>
          </a:lnRef>
          <a:fillRef idx="0">
            <a:schemeClr val="accent1"/>
          </a:fillRef>
          <a:effectRef idx="0">
            <a:schemeClr val="accent1"/>
          </a:effectRef>
          <a:fontRef idx="minor">
            <a:schemeClr val="tx1"/>
          </a:fontRef>
        </p:style>
      </p:cxnSp>
      <p:pic>
        <p:nvPicPr>
          <p:cNvPr id="9" name="Picture 2" descr="H:\New folder (3)\DSC01280.JPG"/>
          <p:cNvPicPr>
            <a:picLocks noChangeAspect="1" noChangeArrowheads="1"/>
          </p:cNvPicPr>
          <p:nvPr/>
        </p:nvPicPr>
        <p:blipFill>
          <a:blip r:embed="rId3" cstate="print"/>
          <a:srcRect/>
          <a:stretch>
            <a:fillRect/>
          </a:stretch>
        </p:blipFill>
        <p:spPr bwMode="auto">
          <a:xfrm>
            <a:off x="6275432" y="1447800"/>
            <a:ext cx="3098807"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10" name="Elbow Connector 9"/>
          <p:cNvCxnSpPr/>
          <p:nvPr/>
        </p:nvCxnSpPr>
        <p:spPr>
          <a:xfrm>
            <a:off x="5019458" y="4419600"/>
            <a:ext cx="2033481" cy="1371600"/>
          </a:xfrm>
          <a:prstGeom prst="bentConnector3">
            <a:avLst>
              <a:gd name="adj1" fmla="val 50000"/>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7172554" y="5791200"/>
            <a:ext cx="2332523"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r>
              <a:rPr lang="en-US" baseline="30000" dirty="0"/>
              <a:t>st</a:t>
            </a:r>
            <a:r>
              <a:rPr lang="en-US" dirty="0"/>
              <a:t> Unit-Stilling  Basin</a:t>
            </a:r>
          </a:p>
        </p:txBody>
      </p:sp>
      <p:sp>
        <p:nvSpPr>
          <p:cNvPr id="12" name="Rounded Rectangle 11"/>
          <p:cNvSpPr/>
          <p:nvPr/>
        </p:nvSpPr>
        <p:spPr>
          <a:xfrm>
            <a:off x="2686935" y="5715000"/>
            <a:ext cx="2332523"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r>
              <a:rPr lang="en-US" baseline="30000" dirty="0"/>
              <a:t>nd</a:t>
            </a:r>
            <a:r>
              <a:rPr lang="en-US" dirty="0"/>
              <a:t>  Unit- Siltation Tank</a:t>
            </a:r>
          </a:p>
        </p:txBody>
      </p:sp>
      <p:cxnSp>
        <p:nvCxnSpPr>
          <p:cNvPr id="6" name="Elbow Connector 5"/>
          <p:cNvCxnSpPr/>
          <p:nvPr/>
        </p:nvCxnSpPr>
        <p:spPr>
          <a:xfrm>
            <a:off x="4720416" y="1981200"/>
            <a:ext cx="2033481" cy="1371600"/>
          </a:xfrm>
          <a:prstGeom prst="bentConnector3">
            <a:avLst>
              <a:gd name="adj1" fmla="val 50000"/>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6574471" y="2286000"/>
            <a:ext cx="2332523" cy="838200"/>
          </a:xfrm>
          <a:prstGeom prst="roundRect">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r>
              <a:rPr lang="en-US" baseline="30000" dirty="0"/>
              <a:t>rd</a:t>
            </a:r>
            <a:r>
              <a:rPr lang="en-US" dirty="0"/>
              <a:t>  Unit- Recharge Filter   </a:t>
            </a:r>
          </a:p>
        </p:txBody>
      </p:sp>
    </p:spTree>
    <p:extLst>
      <p:ext uri="{BB962C8B-B14F-4D97-AF65-F5344CB8AC3E}">
        <p14:creationId xmlns:p14="http://schemas.microsoft.com/office/powerpoint/2010/main" val="3056357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783" y="214291"/>
            <a:ext cx="7088436" cy="868363"/>
          </a:xfrm>
          <a:solidFill>
            <a:schemeClr val="accent5">
              <a:lumMod val="60000"/>
              <a:lumOff val="40000"/>
            </a:schemeClr>
          </a:solidFill>
          <a:scene3d>
            <a:camera prst="orthographicFront"/>
            <a:lightRig rig="threePt" dir="t"/>
          </a:scene3d>
          <a:sp3d>
            <a:bevelT w="69850"/>
            <a:bevelB/>
          </a:sp3d>
        </p:spPr>
        <p:txBody>
          <a:bodyPr>
            <a:noAutofit/>
          </a:bodyPr>
          <a:lstStyle/>
          <a:p>
            <a:pPr algn="ctr"/>
            <a:r>
              <a:rPr lang="en-US" sz="2400" b="1" dirty="0">
                <a:solidFill>
                  <a:srgbClr val="7030A0"/>
                </a:solidFill>
              </a:rPr>
              <a:t>Performance of Ground Water Recharge Structure</a:t>
            </a:r>
            <a:br>
              <a:rPr lang="en-US" sz="2400" b="1" dirty="0">
                <a:solidFill>
                  <a:srgbClr val="7030A0"/>
                </a:solidFill>
              </a:rPr>
            </a:br>
            <a:r>
              <a:rPr lang="en-US" sz="2400" b="1" dirty="0">
                <a:solidFill>
                  <a:srgbClr val="7030A0"/>
                </a:solidFill>
              </a:rPr>
              <a:t>Date 07.07.19 </a:t>
            </a:r>
          </a:p>
        </p:txBody>
      </p:sp>
      <p:pic>
        <p:nvPicPr>
          <p:cNvPr id="3074" name="Picture 2" descr="C:\Users\ravish j\Desktop\Recharge structure\New folder (10)\IMG_20190708_130050.jpg"/>
          <p:cNvPicPr>
            <a:picLocks noGrp="1" noChangeAspect="1" noChangeArrowheads="1"/>
          </p:cNvPicPr>
          <p:nvPr>
            <p:ph idx="1"/>
          </p:nvPr>
        </p:nvPicPr>
        <p:blipFill>
          <a:blip r:embed="rId2" cstate="print"/>
          <a:srcRect/>
          <a:stretch>
            <a:fillRect/>
          </a:stretch>
        </p:blipFill>
        <p:spPr bwMode="auto">
          <a:xfrm>
            <a:off x="6215619" y="1447800"/>
            <a:ext cx="3517384" cy="3733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078" name="Picture 6"/>
          <p:cNvPicPr>
            <a:picLocks noChangeAspect="1" noChangeArrowheads="1"/>
          </p:cNvPicPr>
          <p:nvPr/>
        </p:nvPicPr>
        <p:blipFill>
          <a:blip r:embed="rId3" cstate="print"/>
          <a:srcRect/>
          <a:stretch>
            <a:fillRect/>
          </a:stretch>
        </p:blipFill>
        <p:spPr bwMode="auto">
          <a:xfrm>
            <a:off x="2279576" y="1447800"/>
            <a:ext cx="3517384" cy="38404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ounded Rectangle 4"/>
          <p:cNvSpPr/>
          <p:nvPr/>
        </p:nvSpPr>
        <p:spPr>
          <a:xfrm>
            <a:off x="2551783" y="5466184"/>
            <a:ext cx="2691372"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IN" altLang="en-US" b="1" dirty="0">
                <a:solidFill>
                  <a:schemeClr val="bg1"/>
                </a:solidFill>
                <a:latin typeface="Calibri" panose="020F0502020204030204" pitchFamily="34" charset="0"/>
              </a:rPr>
              <a:t>Water Inundated during heavy Rain (Time : </a:t>
            </a:r>
            <a:r>
              <a:rPr lang="en-US" b="1" dirty="0">
                <a:solidFill>
                  <a:schemeClr val="bg1"/>
                </a:solidFill>
              </a:rPr>
              <a:t>7 :00 AM)</a:t>
            </a:r>
          </a:p>
        </p:txBody>
      </p:sp>
      <p:sp>
        <p:nvSpPr>
          <p:cNvPr id="6" name="Rounded Rectangle 5"/>
          <p:cNvSpPr/>
          <p:nvPr/>
        </p:nvSpPr>
        <p:spPr>
          <a:xfrm>
            <a:off x="6624707" y="5484845"/>
            <a:ext cx="2990436"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Water drained or recharged (Time : 6:00 pm)  </a:t>
            </a:r>
            <a:endParaRPr lang="en-IN" b="1" dirty="0">
              <a:solidFill>
                <a:schemeClr val="bg1"/>
              </a:solidFill>
            </a:endParaRPr>
          </a:p>
        </p:txBody>
      </p:sp>
    </p:spTree>
    <p:extLst>
      <p:ext uri="{BB962C8B-B14F-4D97-AF65-F5344CB8AC3E}">
        <p14:creationId xmlns:p14="http://schemas.microsoft.com/office/powerpoint/2010/main" val="9990780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6" y="187960"/>
            <a:ext cx="11887200" cy="1524000"/>
          </a:xfrm>
          <a:solidFill>
            <a:schemeClr val="bg1"/>
          </a:solidFill>
          <a:scene3d>
            <a:camera prst="orthographicFront"/>
            <a:lightRig rig="threePt" dir="t"/>
          </a:scene3d>
          <a:sp3d>
            <a:bevelT w="171450"/>
            <a:bevelB w="146050"/>
          </a:sp3d>
        </p:spPr>
        <p:txBody>
          <a:bodyPr>
            <a:noAutofit/>
          </a:bodyPr>
          <a:lstStyle/>
          <a:p>
            <a:pPr algn="ctr"/>
            <a:br>
              <a:rPr lang="en-US" sz="2400" b="1" dirty="0">
                <a:solidFill>
                  <a:srgbClr val="7030A0"/>
                </a:solidFill>
                <a:latin typeface="Times New Roman" pitchFamily="18" charset="0"/>
                <a:cs typeface="Times New Roman" pitchFamily="18" charset="0"/>
              </a:rPr>
            </a:br>
            <a:r>
              <a:rPr lang="en-US" sz="4000" b="1" dirty="0">
                <a:latin typeface="Times New Roman" pitchFamily="18" charset="0"/>
                <a:cs typeface="Times New Roman" pitchFamily="18" charset="0"/>
              </a:rPr>
              <a:t>Components of Ground water Balance for RPCAU, </a:t>
            </a:r>
            <a:r>
              <a:rPr lang="en-US" sz="4000" b="1" dirty="0" err="1">
                <a:latin typeface="Times New Roman" pitchFamily="18" charset="0"/>
                <a:cs typeface="Times New Roman" pitchFamily="18" charset="0"/>
              </a:rPr>
              <a:t>Pusa</a:t>
            </a:r>
            <a:r>
              <a:rPr lang="en-US" sz="4000" b="1" dirty="0">
                <a:latin typeface="Times New Roman" pitchFamily="18" charset="0"/>
                <a:cs typeface="Times New Roman" pitchFamily="18" charset="0"/>
              </a:rPr>
              <a:t> Campus (Effect of Recharge Structures and underground pipeline)</a:t>
            </a:r>
            <a:br>
              <a:rPr lang="en-US" sz="4000" b="1" dirty="0">
                <a:latin typeface="Times New Roman" pitchFamily="18" charset="0"/>
                <a:cs typeface="Times New Roman" pitchFamily="18" charset="0"/>
              </a:rPr>
            </a:br>
            <a:endParaRPr lang="en-US" sz="2400" b="1" dirty="0"/>
          </a:p>
        </p:txBody>
      </p:sp>
      <p:graphicFrame>
        <p:nvGraphicFramePr>
          <p:cNvPr id="4" name="Table 3"/>
          <p:cNvGraphicFramePr>
            <a:graphicFrameLocks noGrp="1"/>
          </p:cNvGraphicFramePr>
          <p:nvPr/>
        </p:nvGraphicFramePr>
        <p:xfrm>
          <a:off x="1756372" y="1754371"/>
          <a:ext cx="8880771" cy="4418897"/>
        </p:xfrm>
        <a:graphic>
          <a:graphicData uri="http://schemas.openxmlformats.org/drawingml/2006/table">
            <a:tbl>
              <a:tblPr firstRow="1" bandRow="1">
                <a:tableStyleId>{5DA37D80-6434-44D0-A028-1B22A696006F}</a:tableStyleId>
              </a:tblPr>
              <a:tblGrid>
                <a:gridCol w="632553">
                  <a:extLst>
                    <a:ext uri="{9D8B030D-6E8A-4147-A177-3AD203B41FA5}">
                      <a16:colId xmlns:a16="http://schemas.microsoft.com/office/drawing/2014/main" val="20000"/>
                    </a:ext>
                  </a:extLst>
                </a:gridCol>
                <a:gridCol w="4240474">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0728">
                  <a:extLst>
                    <a:ext uri="{9D8B030D-6E8A-4147-A177-3AD203B41FA5}">
                      <a16:colId xmlns:a16="http://schemas.microsoft.com/office/drawing/2014/main" val="20004"/>
                    </a:ext>
                  </a:extLst>
                </a:gridCol>
                <a:gridCol w="969616">
                  <a:extLst>
                    <a:ext uri="{9D8B030D-6E8A-4147-A177-3AD203B41FA5}">
                      <a16:colId xmlns:a16="http://schemas.microsoft.com/office/drawing/2014/main" val="20005"/>
                    </a:ext>
                  </a:extLst>
                </a:gridCol>
              </a:tblGrid>
              <a:tr h="453398">
                <a:tc rowSpan="2">
                  <a:txBody>
                    <a:bodyPr/>
                    <a:lstStyle/>
                    <a:p>
                      <a:pPr algn="ctr"/>
                      <a:r>
                        <a:rPr lang="en-US" sz="1800" kern="1200" dirty="0"/>
                        <a:t>S.N.</a:t>
                      </a:r>
                      <a:endParaRPr lang="en-US" b="1" dirty="0">
                        <a:solidFill>
                          <a:schemeClr val="tx1"/>
                        </a:solidFill>
                        <a:latin typeface="Times New Roman" pitchFamily="18" charset="0"/>
                        <a:cs typeface="Times New Roman" pitchFamily="18" charset="0"/>
                      </a:endParaRPr>
                    </a:p>
                  </a:txBody>
                  <a:tcPr marL="74910" marR="74910"/>
                </a:tc>
                <a:tc rowSpan="2">
                  <a:txBody>
                    <a:bodyPr/>
                    <a:lstStyle/>
                    <a:p>
                      <a:pPr algn="ctr"/>
                      <a:r>
                        <a:rPr lang="en-US" sz="1800" kern="1200" dirty="0"/>
                        <a:t>Component</a:t>
                      </a:r>
                      <a:endParaRPr lang="en-US" b="1" dirty="0">
                        <a:solidFill>
                          <a:schemeClr val="tx1"/>
                        </a:solidFill>
                        <a:latin typeface="Times New Roman" pitchFamily="18" charset="0"/>
                        <a:cs typeface="Times New Roman" pitchFamily="18" charset="0"/>
                      </a:endParaRPr>
                    </a:p>
                  </a:txBody>
                  <a:tcPr marL="74910" marR="74910"/>
                </a:tc>
                <a:tc gridSpan="4">
                  <a:txBody>
                    <a:bodyPr/>
                    <a:lstStyle/>
                    <a:p>
                      <a:pPr algn="ctr"/>
                      <a:r>
                        <a:rPr lang="en-US" sz="1800" kern="1200" dirty="0"/>
                        <a:t>Year</a:t>
                      </a:r>
                      <a:endParaRPr lang="en-US" b="1" dirty="0">
                        <a:solidFill>
                          <a:schemeClr val="tx1"/>
                        </a:solidFill>
                        <a:latin typeface="Times New Roman" pitchFamily="18" charset="0"/>
                        <a:cs typeface="Times New Roman" pitchFamily="18" charset="0"/>
                      </a:endParaRPr>
                    </a:p>
                  </a:txBody>
                  <a:tcPr marL="74910" marR="7491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0048">
                <a:tc vMerge="1">
                  <a:txBody>
                    <a:bodyPr/>
                    <a:lstStyle/>
                    <a:p>
                      <a:endParaRPr lang="en-US"/>
                    </a:p>
                  </a:txBody>
                  <a:tcPr/>
                </a:tc>
                <a:tc vMerge="1">
                  <a:txBody>
                    <a:bodyPr/>
                    <a:lstStyle/>
                    <a:p>
                      <a:endParaRPr lang="en-US"/>
                    </a:p>
                  </a:txBody>
                  <a:tcPr/>
                </a:tc>
                <a:tc>
                  <a:txBody>
                    <a:bodyPr/>
                    <a:lstStyle/>
                    <a:p>
                      <a:pPr marL="0" marR="171450" algn="ctr">
                        <a:lnSpc>
                          <a:spcPct val="150000"/>
                        </a:lnSpc>
                        <a:spcBef>
                          <a:spcPts val="0"/>
                        </a:spcBef>
                        <a:spcAft>
                          <a:spcPts val="1000"/>
                        </a:spcAft>
                      </a:pPr>
                      <a:r>
                        <a:rPr lang="en-US" sz="1800" b="1" dirty="0"/>
                        <a:t>2018</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50000"/>
                        </a:lnSpc>
                        <a:spcBef>
                          <a:spcPts val="0"/>
                        </a:spcBef>
                        <a:spcAft>
                          <a:spcPts val="1000"/>
                        </a:spcAft>
                      </a:pPr>
                      <a:r>
                        <a:rPr lang="en-US" sz="1800" b="1" dirty="0"/>
                        <a:t>2019</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50000"/>
                        </a:lnSpc>
                        <a:spcBef>
                          <a:spcPts val="0"/>
                        </a:spcBef>
                        <a:spcAft>
                          <a:spcPts val="1000"/>
                        </a:spcAft>
                      </a:pPr>
                      <a:r>
                        <a:rPr lang="en-US" sz="1800" b="1" dirty="0"/>
                        <a:t>2020</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5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2021</a:t>
                      </a:r>
                    </a:p>
                  </a:txBody>
                  <a:tcPr marL="56183" marR="56183" marT="0" marB="0"/>
                </a:tc>
                <a:extLst>
                  <a:ext uri="{0D108BD9-81ED-4DB2-BD59-A6C34878D82A}">
                    <a16:rowId xmlns:a16="http://schemas.microsoft.com/office/drawing/2014/main" val="10001"/>
                  </a:ext>
                </a:extLst>
              </a:tr>
              <a:tr h="471885">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1.</a:t>
                      </a:r>
                    </a:p>
                  </a:txBody>
                  <a:tcPr marL="56183" marR="56183" marT="0" marB="0"/>
                </a:tc>
                <a:tc>
                  <a:txBody>
                    <a:bodyPr/>
                    <a:lstStyle/>
                    <a:p>
                      <a:pPr marL="0" marR="171450" algn="l">
                        <a:lnSpc>
                          <a:spcPct val="100000"/>
                        </a:lnSpc>
                        <a:spcBef>
                          <a:spcPts val="0"/>
                        </a:spcBef>
                        <a:spcAft>
                          <a:spcPts val="1000"/>
                        </a:spcAft>
                      </a:pPr>
                      <a:r>
                        <a:rPr lang="en-US" sz="1800" dirty="0"/>
                        <a:t>Recharge during monsoon season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89.48</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119.06</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146.5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chemeClr val="tx1"/>
                          </a:solidFill>
                          <a:latin typeface="Times New Roman" pitchFamily="18" charset="0"/>
                          <a:ea typeface="Calibri"/>
                          <a:cs typeface="Times New Roman" pitchFamily="18" charset="0"/>
                        </a:rPr>
                        <a:t>161.1</a:t>
                      </a:r>
                    </a:p>
                  </a:txBody>
                  <a:tcPr marL="56183" marR="56183" marT="0" marB="0"/>
                </a:tc>
                <a:extLst>
                  <a:ext uri="{0D108BD9-81ED-4DB2-BD59-A6C34878D82A}">
                    <a16:rowId xmlns:a16="http://schemas.microsoft.com/office/drawing/2014/main" val="10003"/>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2.</a:t>
                      </a:r>
                    </a:p>
                  </a:txBody>
                  <a:tcPr marL="56183" marR="56183" marT="0" marB="0"/>
                </a:tc>
                <a:tc>
                  <a:txBody>
                    <a:bodyPr/>
                    <a:lstStyle/>
                    <a:p>
                      <a:pPr marL="0" marR="171450" algn="l">
                        <a:lnSpc>
                          <a:spcPct val="100000"/>
                        </a:lnSpc>
                        <a:spcBef>
                          <a:spcPts val="0"/>
                        </a:spcBef>
                        <a:spcAft>
                          <a:spcPts val="1000"/>
                        </a:spcAft>
                      </a:pPr>
                      <a:r>
                        <a:rPr lang="en-US" sz="1800" dirty="0"/>
                        <a:t>Recharge during non monsoon season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18.95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21.43</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47.6</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chemeClr val="tx1"/>
                          </a:solidFill>
                          <a:latin typeface="Times New Roman" pitchFamily="18" charset="0"/>
                          <a:ea typeface="Calibri"/>
                          <a:cs typeface="Times New Roman" pitchFamily="18" charset="0"/>
                        </a:rPr>
                        <a:t>60.3</a:t>
                      </a:r>
                    </a:p>
                  </a:txBody>
                  <a:tcPr marL="56183" marR="56183" marT="0" marB="0"/>
                </a:tc>
                <a:extLst>
                  <a:ext uri="{0D108BD9-81ED-4DB2-BD59-A6C34878D82A}">
                    <a16:rowId xmlns:a16="http://schemas.microsoft.com/office/drawing/2014/main" val="10005"/>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3.</a:t>
                      </a:r>
                    </a:p>
                  </a:txBody>
                  <a:tcPr marL="56183" marR="56183" marT="0" marB="0"/>
                </a:tc>
                <a:tc>
                  <a:txBody>
                    <a:bodyPr/>
                    <a:lstStyle/>
                    <a:p>
                      <a:pPr marL="0" marR="171450" algn="l">
                        <a:lnSpc>
                          <a:spcPct val="100000"/>
                        </a:lnSpc>
                        <a:spcBef>
                          <a:spcPts val="0"/>
                        </a:spcBef>
                        <a:spcAft>
                          <a:spcPts val="1000"/>
                        </a:spcAft>
                      </a:pPr>
                      <a:r>
                        <a:rPr lang="en-US" sz="1800" dirty="0"/>
                        <a:t>Total annual ground water recharge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rPr>
                        <a:t>108.43</a:t>
                      </a:r>
                      <a:endParaRPr lang="en-US" sz="1800" b="1" dirty="0">
                        <a:solidFill>
                          <a:srgbClr val="7030A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rPr>
                        <a:t>140.49</a:t>
                      </a:r>
                      <a:endParaRPr lang="en-US" sz="1800" b="1" dirty="0">
                        <a:solidFill>
                          <a:srgbClr val="7030A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rPr>
                        <a:t>194.1</a:t>
                      </a:r>
                      <a:endParaRPr lang="en-US" sz="1800" b="1" dirty="0">
                        <a:solidFill>
                          <a:srgbClr val="7030A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latin typeface="Times New Roman" pitchFamily="18" charset="0"/>
                          <a:ea typeface="Calibri"/>
                          <a:cs typeface="Times New Roman" pitchFamily="18" charset="0"/>
                        </a:rPr>
                        <a:t>221.4</a:t>
                      </a:r>
                    </a:p>
                  </a:txBody>
                  <a:tcPr marL="56183" marR="56183" marT="0" marB="0"/>
                </a:tc>
                <a:extLst>
                  <a:ext uri="{0D108BD9-81ED-4DB2-BD59-A6C34878D82A}">
                    <a16:rowId xmlns:a16="http://schemas.microsoft.com/office/drawing/2014/main" val="10006"/>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4.</a:t>
                      </a:r>
                    </a:p>
                  </a:txBody>
                  <a:tcPr marL="56183" marR="56183" marT="0" marB="0"/>
                </a:tc>
                <a:tc>
                  <a:txBody>
                    <a:bodyPr/>
                    <a:lstStyle/>
                    <a:p>
                      <a:pPr marL="0" marR="171450" algn="l">
                        <a:lnSpc>
                          <a:spcPct val="100000"/>
                        </a:lnSpc>
                        <a:spcBef>
                          <a:spcPts val="0"/>
                        </a:spcBef>
                        <a:spcAft>
                          <a:spcPts val="1000"/>
                        </a:spcAft>
                      </a:pPr>
                      <a:r>
                        <a:rPr lang="en-US" sz="1800" dirty="0"/>
                        <a:t>Exiting ground water draft for water supply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rPr>
                        <a:t>118.24</a:t>
                      </a:r>
                      <a:endParaRPr lang="en-US" sz="1800" b="0"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rPr>
                        <a:t>122.91</a:t>
                      </a:r>
                      <a:endParaRPr lang="en-US" sz="1800" b="0"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rPr>
                        <a:t>111.90</a:t>
                      </a:r>
                      <a:endParaRPr lang="en-US" sz="1800" b="0"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latin typeface="Times New Roman" pitchFamily="18" charset="0"/>
                          <a:ea typeface="Calibri"/>
                          <a:cs typeface="Times New Roman" pitchFamily="18" charset="0"/>
                        </a:rPr>
                        <a:t>114.3</a:t>
                      </a:r>
                    </a:p>
                  </a:txBody>
                  <a:tcPr marL="56183" marR="56183" marT="0" marB="0"/>
                </a:tc>
                <a:extLst>
                  <a:ext uri="{0D108BD9-81ED-4DB2-BD59-A6C34878D82A}">
                    <a16:rowId xmlns:a16="http://schemas.microsoft.com/office/drawing/2014/main" val="10007"/>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5.</a:t>
                      </a:r>
                    </a:p>
                  </a:txBody>
                  <a:tcPr marL="56183" marR="56183" marT="0" marB="0"/>
                </a:tc>
                <a:tc>
                  <a:txBody>
                    <a:bodyPr/>
                    <a:lstStyle/>
                    <a:p>
                      <a:pPr marL="0" marR="171450" algn="l">
                        <a:lnSpc>
                          <a:spcPct val="100000"/>
                        </a:lnSpc>
                        <a:spcBef>
                          <a:spcPts val="0"/>
                        </a:spcBef>
                        <a:spcAft>
                          <a:spcPts val="1000"/>
                        </a:spcAft>
                      </a:pPr>
                      <a:r>
                        <a:rPr lang="en-US" sz="1800" dirty="0"/>
                        <a:t>Exiting ground water draft for irrigation supply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104.83</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105.95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84.65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chemeClr val="tx1"/>
                          </a:solidFill>
                          <a:latin typeface="Times New Roman" pitchFamily="18" charset="0"/>
                          <a:ea typeface="Calibri"/>
                          <a:cs typeface="Times New Roman" pitchFamily="18" charset="0"/>
                        </a:rPr>
                        <a:t>81.21</a:t>
                      </a:r>
                    </a:p>
                  </a:txBody>
                  <a:tcPr marL="56183" marR="56183" marT="0" marB="0"/>
                </a:tc>
                <a:extLst>
                  <a:ext uri="{0D108BD9-81ED-4DB2-BD59-A6C34878D82A}">
                    <a16:rowId xmlns:a16="http://schemas.microsoft.com/office/drawing/2014/main" val="10008"/>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6.</a:t>
                      </a:r>
                    </a:p>
                  </a:txBody>
                  <a:tcPr marL="56183" marR="56183" marT="0" marB="0"/>
                </a:tc>
                <a:tc>
                  <a:txBody>
                    <a:bodyPr/>
                    <a:lstStyle/>
                    <a:p>
                      <a:pPr marL="0" marR="171450" algn="l">
                        <a:lnSpc>
                          <a:spcPct val="100000"/>
                        </a:lnSpc>
                        <a:spcBef>
                          <a:spcPts val="0"/>
                        </a:spcBef>
                        <a:spcAft>
                          <a:spcPts val="1000"/>
                        </a:spcAft>
                      </a:pPr>
                      <a:r>
                        <a:rPr lang="en-US" sz="1800" dirty="0"/>
                        <a:t>Ground water draft for all uses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223.07</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228.86</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196.55</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l">
                        <a:lnSpc>
                          <a:spcPct val="100000"/>
                        </a:lnSpc>
                        <a:spcBef>
                          <a:spcPts val="0"/>
                        </a:spcBef>
                        <a:spcAft>
                          <a:spcPts val="1000"/>
                        </a:spcAft>
                      </a:pPr>
                      <a:r>
                        <a:rPr lang="en-US" sz="1800" b="1" dirty="0">
                          <a:solidFill>
                            <a:srgbClr val="FF0000"/>
                          </a:solidFill>
                          <a:latin typeface="Times New Roman" pitchFamily="18" charset="0"/>
                          <a:ea typeface="Calibri"/>
                          <a:cs typeface="Times New Roman" pitchFamily="18" charset="0"/>
                        </a:rPr>
                        <a:t>195.60</a:t>
                      </a:r>
                    </a:p>
                  </a:txBody>
                  <a:tcPr marL="56183" marR="56183" marT="0" marB="0"/>
                </a:tc>
                <a:extLst>
                  <a:ext uri="{0D108BD9-81ED-4DB2-BD59-A6C34878D82A}">
                    <a16:rowId xmlns:a16="http://schemas.microsoft.com/office/drawing/2014/main" val="10009"/>
                  </a:ext>
                </a:extLst>
              </a:tr>
              <a:tr h="471885">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7.</a:t>
                      </a:r>
                    </a:p>
                  </a:txBody>
                  <a:tcPr marL="56183" marR="56183" marT="0" marB="0"/>
                </a:tc>
                <a:tc>
                  <a:txBody>
                    <a:bodyPr/>
                    <a:lstStyle/>
                    <a:p>
                      <a:pPr marL="0" marR="171450" algn="l">
                        <a:lnSpc>
                          <a:spcPct val="100000"/>
                        </a:lnSpc>
                        <a:spcBef>
                          <a:spcPts val="0"/>
                        </a:spcBef>
                        <a:spcAft>
                          <a:spcPts val="1000"/>
                        </a:spcAft>
                      </a:pPr>
                      <a:r>
                        <a:rPr lang="en-US" sz="1800" dirty="0"/>
                        <a:t>Stage of ground water development (%)</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205.70</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t>162.90 </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chemeClr val="accent6">
                              <a:lumMod val="75000"/>
                            </a:schemeClr>
                          </a:solidFill>
                        </a:rPr>
                        <a:t>101.20</a:t>
                      </a:r>
                      <a:endParaRPr lang="en-US" sz="1800" b="1" dirty="0">
                        <a:solidFill>
                          <a:schemeClr val="accent6">
                            <a:lumMod val="75000"/>
                          </a:schemeClr>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00B050"/>
                          </a:solidFill>
                          <a:latin typeface="Times New Roman" pitchFamily="18" charset="0"/>
                          <a:ea typeface="Calibri"/>
                          <a:cs typeface="Times New Roman" pitchFamily="18" charset="0"/>
                        </a:rPr>
                        <a:t>88.30</a:t>
                      </a:r>
                    </a:p>
                  </a:txBody>
                  <a:tcPr marL="56183" marR="56183" marT="0" marB="0"/>
                </a:tc>
                <a:extLst>
                  <a:ext uri="{0D108BD9-81ED-4DB2-BD59-A6C34878D82A}">
                    <a16:rowId xmlns:a16="http://schemas.microsoft.com/office/drawing/2014/main" val="10010"/>
                  </a:ext>
                </a:extLst>
              </a:tr>
            </a:tbl>
          </a:graphicData>
        </a:graphic>
      </p:graphicFrame>
      <p:sp>
        <p:nvSpPr>
          <p:cNvPr id="5" name="Rectangle 4"/>
          <p:cNvSpPr/>
          <p:nvPr/>
        </p:nvSpPr>
        <p:spPr>
          <a:xfrm>
            <a:off x="2310558" y="5981999"/>
            <a:ext cx="7772400" cy="338554"/>
          </a:xfrm>
          <a:prstGeom prst="rect">
            <a:avLst/>
          </a:prstGeom>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bevel/>
          </a:ln>
        </p:spPr>
        <p:txBody>
          <a:bodyPr wrap="square">
            <a:spAutoFit/>
          </a:bodyPr>
          <a:lstStyle/>
          <a:p>
            <a:pPr algn="ctr"/>
            <a:r>
              <a:rPr lang="en-US" sz="1600" b="1" dirty="0">
                <a:solidFill>
                  <a:srgbClr val="0070C0"/>
                </a:solidFill>
              </a:rPr>
              <a:t>   </a:t>
            </a:r>
          </a:p>
        </p:txBody>
      </p:sp>
      <p:graphicFrame>
        <p:nvGraphicFramePr>
          <p:cNvPr id="3" name="Table 2">
            <a:extLst>
              <a:ext uri="{FF2B5EF4-FFF2-40B4-BE49-F238E27FC236}">
                <a16:creationId xmlns:a16="http://schemas.microsoft.com/office/drawing/2014/main" id="{F62A5DD7-8402-78BF-DECD-CAFE46A71C7E}"/>
              </a:ext>
            </a:extLst>
          </p:cNvPr>
          <p:cNvGraphicFramePr>
            <a:graphicFrameLocks noGrp="1"/>
          </p:cNvGraphicFramePr>
          <p:nvPr>
            <p:extLst>
              <p:ext uri="{D42A27DB-BD31-4B8C-83A1-F6EECF244321}">
                <p14:modId xmlns:p14="http://schemas.microsoft.com/office/powerpoint/2010/main" val="3864641303"/>
              </p:ext>
            </p:extLst>
          </p:nvPr>
        </p:nvGraphicFramePr>
        <p:xfrm>
          <a:off x="1756372" y="1732379"/>
          <a:ext cx="8880771" cy="4418897"/>
        </p:xfrm>
        <a:graphic>
          <a:graphicData uri="http://schemas.openxmlformats.org/drawingml/2006/table">
            <a:tbl>
              <a:tblPr firstRow="1" bandRow="1">
                <a:tableStyleId>{5DA37D80-6434-44D0-A028-1B22A696006F}</a:tableStyleId>
              </a:tblPr>
              <a:tblGrid>
                <a:gridCol w="632553">
                  <a:extLst>
                    <a:ext uri="{9D8B030D-6E8A-4147-A177-3AD203B41FA5}">
                      <a16:colId xmlns:a16="http://schemas.microsoft.com/office/drawing/2014/main" val="20000"/>
                    </a:ext>
                  </a:extLst>
                </a:gridCol>
                <a:gridCol w="4240474">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80728">
                  <a:extLst>
                    <a:ext uri="{9D8B030D-6E8A-4147-A177-3AD203B41FA5}">
                      <a16:colId xmlns:a16="http://schemas.microsoft.com/office/drawing/2014/main" val="20004"/>
                    </a:ext>
                  </a:extLst>
                </a:gridCol>
                <a:gridCol w="969616">
                  <a:extLst>
                    <a:ext uri="{9D8B030D-6E8A-4147-A177-3AD203B41FA5}">
                      <a16:colId xmlns:a16="http://schemas.microsoft.com/office/drawing/2014/main" val="20005"/>
                    </a:ext>
                  </a:extLst>
                </a:gridCol>
              </a:tblGrid>
              <a:tr h="453398">
                <a:tc rowSpan="2">
                  <a:txBody>
                    <a:bodyPr/>
                    <a:lstStyle/>
                    <a:p>
                      <a:pPr algn="ctr"/>
                      <a:r>
                        <a:rPr lang="en-US" sz="1800" kern="1200" dirty="0"/>
                        <a:t>S.N.</a:t>
                      </a:r>
                      <a:endParaRPr lang="en-US" b="1" dirty="0">
                        <a:solidFill>
                          <a:schemeClr val="tx1"/>
                        </a:solidFill>
                        <a:latin typeface="Times New Roman" pitchFamily="18" charset="0"/>
                        <a:cs typeface="Times New Roman" pitchFamily="18" charset="0"/>
                      </a:endParaRPr>
                    </a:p>
                  </a:txBody>
                  <a:tcPr marL="74910" marR="74910"/>
                </a:tc>
                <a:tc rowSpan="2">
                  <a:txBody>
                    <a:bodyPr/>
                    <a:lstStyle/>
                    <a:p>
                      <a:pPr algn="ctr"/>
                      <a:r>
                        <a:rPr lang="en-US" sz="1800" kern="1200" dirty="0"/>
                        <a:t>Component</a:t>
                      </a:r>
                      <a:endParaRPr lang="en-US" b="1" dirty="0">
                        <a:solidFill>
                          <a:schemeClr val="tx1"/>
                        </a:solidFill>
                        <a:latin typeface="Times New Roman" pitchFamily="18" charset="0"/>
                        <a:cs typeface="Times New Roman" pitchFamily="18" charset="0"/>
                      </a:endParaRPr>
                    </a:p>
                  </a:txBody>
                  <a:tcPr marL="74910" marR="74910"/>
                </a:tc>
                <a:tc gridSpan="4">
                  <a:txBody>
                    <a:bodyPr/>
                    <a:lstStyle/>
                    <a:p>
                      <a:pPr algn="ctr"/>
                      <a:r>
                        <a:rPr lang="en-US" sz="1800" kern="1200" dirty="0"/>
                        <a:t>Year</a:t>
                      </a:r>
                      <a:endParaRPr lang="en-US" b="1" dirty="0">
                        <a:solidFill>
                          <a:schemeClr val="tx1"/>
                        </a:solidFill>
                        <a:latin typeface="Times New Roman" pitchFamily="18" charset="0"/>
                        <a:cs typeface="Times New Roman" pitchFamily="18" charset="0"/>
                      </a:endParaRPr>
                    </a:p>
                  </a:txBody>
                  <a:tcPr marL="74910" marR="7491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0048">
                <a:tc vMerge="1">
                  <a:txBody>
                    <a:bodyPr/>
                    <a:lstStyle/>
                    <a:p>
                      <a:endParaRPr lang="en-US"/>
                    </a:p>
                  </a:txBody>
                  <a:tcPr/>
                </a:tc>
                <a:tc vMerge="1">
                  <a:txBody>
                    <a:bodyPr/>
                    <a:lstStyle/>
                    <a:p>
                      <a:endParaRPr lang="en-US"/>
                    </a:p>
                  </a:txBody>
                  <a:tcPr/>
                </a:tc>
                <a:tc>
                  <a:txBody>
                    <a:bodyPr/>
                    <a:lstStyle/>
                    <a:p>
                      <a:pPr marL="0" marR="171450" algn="ctr">
                        <a:lnSpc>
                          <a:spcPct val="150000"/>
                        </a:lnSpc>
                        <a:spcBef>
                          <a:spcPts val="0"/>
                        </a:spcBef>
                        <a:spcAft>
                          <a:spcPts val="1000"/>
                        </a:spcAft>
                      </a:pPr>
                      <a:r>
                        <a:rPr lang="en-US" sz="1800" b="1" dirty="0"/>
                        <a:t>2018</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50000"/>
                        </a:lnSpc>
                        <a:spcBef>
                          <a:spcPts val="0"/>
                        </a:spcBef>
                        <a:spcAft>
                          <a:spcPts val="1000"/>
                        </a:spcAft>
                      </a:pPr>
                      <a:r>
                        <a:rPr lang="en-US" sz="1800" b="1" dirty="0"/>
                        <a:t>2019</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50000"/>
                        </a:lnSpc>
                        <a:spcBef>
                          <a:spcPts val="0"/>
                        </a:spcBef>
                        <a:spcAft>
                          <a:spcPts val="1000"/>
                        </a:spcAft>
                      </a:pPr>
                      <a:r>
                        <a:rPr lang="en-US" sz="1800" b="1" dirty="0"/>
                        <a:t>2020</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5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2021</a:t>
                      </a:r>
                    </a:p>
                  </a:txBody>
                  <a:tcPr marL="56183" marR="56183" marT="0" marB="0"/>
                </a:tc>
                <a:extLst>
                  <a:ext uri="{0D108BD9-81ED-4DB2-BD59-A6C34878D82A}">
                    <a16:rowId xmlns:a16="http://schemas.microsoft.com/office/drawing/2014/main" val="10001"/>
                  </a:ext>
                </a:extLst>
              </a:tr>
              <a:tr h="471885">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1.</a:t>
                      </a:r>
                    </a:p>
                  </a:txBody>
                  <a:tcPr marL="56183" marR="56183" marT="0" marB="0"/>
                </a:tc>
                <a:tc>
                  <a:txBody>
                    <a:bodyPr/>
                    <a:lstStyle/>
                    <a:p>
                      <a:pPr marL="0" marR="171450" algn="l">
                        <a:lnSpc>
                          <a:spcPct val="100000"/>
                        </a:lnSpc>
                        <a:spcBef>
                          <a:spcPts val="0"/>
                        </a:spcBef>
                        <a:spcAft>
                          <a:spcPts val="1000"/>
                        </a:spcAft>
                      </a:pPr>
                      <a:r>
                        <a:rPr lang="en-US" sz="1800" dirty="0"/>
                        <a:t>Recharge during monsoon season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89.48</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119.06</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146.5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chemeClr val="tx1"/>
                          </a:solidFill>
                          <a:latin typeface="Times New Roman" pitchFamily="18" charset="0"/>
                          <a:ea typeface="Calibri"/>
                          <a:cs typeface="Times New Roman" pitchFamily="18" charset="0"/>
                        </a:rPr>
                        <a:t>161.1</a:t>
                      </a:r>
                    </a:p>
                  </a:txBody>
                  <a:tcPr marL="56183" marR="56183" marT="0" marB="0"/>
                </a:tc>
                <a:extLst>
                  <a:ext uri="{0D108BD9-81ED-4DB2-BD59-A6C34878D82A}">
                    <a16:rowId xmlns:a16="http://schemas.microsoft.com/office/drawing/2014/main" val="10003"/>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2.</a:t>
                      </a:r>
                    </a:p>
                  </a:txBody>
                  <a:tcPr marL="56183" marR="56183" marT="0" marB="0"/>
                </a:tc>
                <a:tc>
                  <a:txBody>
                    <a:bodyPr/>
                    <a:lstStyle/>
                    <a:p>
                      <a:pPr marL="0" marR="171450" algn="l">
                        <a:lnSpc>
                          <a:spcPct val="100000"/>
                        </a:lnSpc>
                        <a:spcBef>
                          <a:spcPts val="0"/>
                        </a:spcBef>
                        <a:spcAft>
                          <a:spcPts val="1000"/>
                        </a:spcAft>
                      </a:pPr>
                      <a:r>
                        <a:rPr lang="en-US" sz="1800" dirty="0"/>
                        <a:t>Recharge during non monsoon season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18.95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21.43</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47.6</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chemeClr val="tx1"/>
                          </a:solidFill>
                          <a:latin typeface="Times New Roman" pitchFamily="18" charset="0"/>
                          <a:ea typeface="Calibri"/>
                          <a:cs typeface="Times New Roman" pitchFamily="18" charset="0"/>
                        </a:rPr>
                        <a:t>60.3</a:t>
                      </a:r>
                    </a:p>
                  </a:txBody>
                  <a:tcPr marL="56183" marR="56183" marT="0" marB="0"/>
                </a:tc>
                <a:extLst>
                  <a:ext uri="{0D108BD9-81ED-4DB2-BD59-A6C34878D82A}">
                    <a16:rowId xmlns:a16="http://schemas.microsoft.com/office/drawing/2014/main" val="10005"/>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3.</a:t>
                      </a:r>
                    </a:p>
                  </a:txBody>
                  <a:tcPr marL="56183" marR="56183" marT="0" marB="0"/>
                </a:tc>
                <a:tc>
                  <a:txBody>
                    <a:bodyPr/>
                    <a:lstStyle/>
                    <a:p>
                      <a:pPr marL="0" marR="171450" algn="l">
                        <a:lnSpc>
                          <a:spcPct val="100000"/>
                        </a:lnSpc>
                        <a:spcBef>
                          <a:spcPts val="0"/>
                        </a:spcBef>
                        <a:spcAft>
                          <a:spcPts val="1000"/>
                        </a:spcAft>
                      </a:pPr>
                      <a:r>
                        <a:rPr lang="en-US" sz="1800" dirty="0"/>
                        <a:t>Total annual ground water recharge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rPr>
                        <a:t>108.43</a:t>
                      </a:r>
                      <a:endParaRPr lang="en-US" sz="1800" b="1" dirty="0">
                        <a:solidFill>
                          <a:srgbClr val="7030A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rPr>
                        <a:t>140.49</a:t>
                      </a:r>
                      <a:endParaRPr lang="en-US" sz="1800" b="1" dirty="0">
                        <a:solidFill>
                          <a:srgbClr val="7030A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rPr>
                        <a:t>194.1</a:t>
                      </a:r>
                      <a:endParaRPr lang="en-US" sz="1800" b="1" dirty="0">
                        <a:solidFill>
                          <a:srgbClr val="7030A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7030A0"/>
                          </a:solidFill>
                          <a:latin typeface="Times New Roman" pitchFamily="18" charset="0"/>
                          <a:ea typeface="Calibri"/>
                          <a:cs typeface="Times New Roman" pitchFamily="18" charset="0"/>
                        </a:rPr>
                        <a:t>221.4</a:t>
                      </a:r>
                    </a:p>
                  </a:txBody>
                  <a:tcPr marL="56183" marR="56183" marT="0" marB="0"/>
                </a:tc>
                <a:extLst>
                  <a:ext uri="{0D108BD9-81ED-4DB2-BD59-A6C34878D82A}">
                    <a16:rowId xmlns:a16="http://schemas.microsoft.com/office/drawing/2014/main" val="10006"/>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4.</a:t>
                      </a:r>
                    </a:p>
                  </a:txBody>
                  <a:tcPr marL="56183" marR="56183" marT="0" marB="0"/>
                </a:tc>
                <a:tc>
                  <a:txBody>
                    <a:bodyPr/>
                    <a:lstStyle/>
                    <a:p>
                      <a:pPr marL="0" marR="171450" algn="l">
                        <a:lnSpc>
                          <a:spcPct val="100000"/>
                        </a:lnSpc>
                        <a:spcBef>
                          <a:spcPts val="0"/>
                        </a:spcBef>
                        <a:spcAft>
                          <a:spcPts val="1000"/>
                        </a:spcAft>
                      </a:pPr>
                      <a:r>
                        <a:rPr lang="en-US" sz="1800" dirty="0"/>
                        <a:t>Exiting ground water draft for water supply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rPr>
                        <a:t>118.24</a:t>
                      </a:r>
                      <a:endParaRPr lang="en-US" sz="1800" b="0"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rPr>
                        <a:t>122.91</a:t>
                      </a:r>
                      <a:endParaRPr lang="en-US" sz="1800" b="0"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rPr>
                        <a:t>111.90</a:t>
                      </a:r>
                      <a:endParaRPr lang="en-US" sz="1800" b="0"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rgbClr val="FF0000"/>
                          </a:solidFill>
                          <a:latin typeface="Times New Roman" pitchFamily="18" charset="0"/>
                          <a:ea typeface="Calibri"/>
                          <a:cs typeface="Times New Roman" pitchFamily="18" charset="0"/>
                        </a:rPr>
                        <a:t>114.3</a:t>
                      </a:r>
                    </a:p>
                  </a:txBody>
                  <a:tcPr marL="56183" marR="56183" marT="0" marB="0"/>
                </a:tc>
                <a:extLst>
                  <a:ext uri="{0D108BD9-81ED-4DB2-BD59-A6C34878D82A}">
                    <a16:rowId xmlns:a16="http://schemas.microsoft.com/office/drawing/2014/main" val="10007"/>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5.</a:t>
                      </a:r>
                    </a:p>
                  </a:txBody>
                  <a:tcPr marL="56183" marR="56183" marT="0" marB="0"/>
                </a:tc>
                <a:tc>
                  <a:txBody>
                    <a:bodyPr/>
                    <a:lstStyle/>
                    <a:p>
                      <a:pPr marL="0" marR="171450" algn="l">
                        <a:lnSpc>
                          <a:spcPct val="100000"/>
                        </a:lnSpc>
                        <a:spcBef>
                          <a:spcPts val="0"/>
                        </a:spcBef>
                        <a:spcAft>
                          <a:spcPts val="1000"/>
                        </a:spcAft>
                      </a:pPr>
                      <a:r>
                        <a:rPr lang="en-US" sz="1800" dirty="0"/>
                        <a:t>Exiting ground water draft for irrigation supply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104.83</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105.95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dirty="0"/>
                        <a:t>84.65</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0" dirty="0">
                          <a:solidFill>
                            <a:schemeClr val="tx1"/>
                          </a:solidFill>
                          <a:latin typeface="Times New Roman" pitchFamily="18" charset="0"/>
                          <a:ea typeface="Calibri"/>
                          <a:cs typeface="Times New Roman" pitchFamily="18" charset="0"/>
                        </a:rPr>
                        <a:t>81.21</a:t>
                      </a:r>
                    </a:p>
                  </a:txBody>
                  <a:tcPr marL="56183" marR="56183" marT="0" marB="0"/>
                </a:tc>
                <a:extLst>
                  <a:ext uri="{0D108BD9-81ED-4DB2-BD59-A6C34878D82A}">
                    <a16:rowId xmlns:a16="http://schemas.microsoft.com/office/drawing/2014/main" val="10008"/>
                  </a:ext>
                </a:extLst>
              </a:tr>
              <a:tr h="459694">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6.</a:t>
                      </a:r>
                    </a:p>
                  </a:txBody>
                  <a:tcPr marL="56183" marR="56183" marT="0" marB="0"/>
                </a:tc>
                <a:tc>
                  <a:txBody>
                    <a:bodyPr/>
                    <a:lstStyle/>
                    <a:p>
                      <a:pPr marL="0" marR="171450" algn="l">
                        <a:lnSpc>
                          <a:spcPct val="100000"/>
                        </a:lnSpc>
                        <a:spcBef>
                          <a:spcPts val="0"/>
                        </a:spcBef>
                        <a:spcAft>
                          <a:spcPts val="1000"/>
                        </a:spcAft>
                      </a:pPr>
                      <a:r>
                        <a:rPr lang="en-US" sz="1800" dirty="0"/>
                        <a:t>Ground water draft for all uses (ha-m)</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223.07</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228.86</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196.55</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l">
                        <a:lnSpc>
                          <a:spcPct val="100000"/>
                        </a:lnSpc>
                        <a:spcBef>
                          <a:spcPts val="0"/>
                        </a:spcBef>
                        <a:spcAft>
                          <a:spcPts val="1000"/>
                        </a:spcAft>
                      </a:pPr>
                      <a:r>
                        <a:rPr lang="en-US" sz="1800" b="1" dirty="0">
                          <a:solidFill>
                            <a:srgbClr val="FF0000"/>
                          </a:solidFill>
                          <a:latin typeface="Times New Roman" pitchFamily="18" charset="0"/>
                          <a:ea typeface="Calibri"/>
                          <a:cs typeface="Times New Roman" pitchFamily="18" charset="0"/>
                        </a:rPr>
                        <a:t>195.60</a:t>
                      </a:r>
                    </a:p>
                  </a:txBody>
                  <a:tcPr marL="56183" marR="56183" marT="0" marB="0"/>
                </a:tc>
                <a:extLst>
                  <a:ext uri="{0D108BD9-81ED-4DB2-BD59-A6C34878D82A}">
                    <a16:rowId xmlns:a16="http://schemas.microsoft.com/office/drawing/2014/main" val="10009"/>
                  </a:ext>
                </a:extLst>
              </a:tr>
              <a:tr h="471885">
                <a:tc>
                  <a:txBody>
                    <a:bodyPr/>
                    <a:lstStyle/>
                    <a:p>
                      <a:pPr marL="0" marR="171450" algn="ctr">
                        <a:lnSpc>
                          <a:spcPct val="100000"/>
                        </a:lnSpc>
                        <a:spcBef>
                          <a:spcPts val="0"/>
                        </a:spcBef>
                        <a:spcAft>
                          <a:spcPts val="1000"/>
                        </a:spcAft>
                      </a:pPr>
                      <a:r>
                        <a:rPr lang="en-US" sz="1800" b="1" dirty="0">
                          <a:solidFill>
                            <a:schemeClr val="tx1"/>
                          </a:solidFill>
                          <a:latin typeface="Times New Roman" pitchFamily="18" charset="0"/>
                          <a:ea typeface="Calibri"/>
                          <a:cs typeface="Times New Roman" pitchFamily="18" charset="0"/>
                        </a:rPr>
                        <a:t>7.</a:t>
                      </a:r>
                    </a:p>
                  </a:txBody>
                  <a:tcPr marL="56183" marR="56183" marT="0" marB="0"/>
                </a:tc>
                <a:tc>
                  <a:txBody>
                    <a:bodyPr/>
                    <a:lstStyle/>
                    <a:p>
                      <a:pPr marL="0" marR="171450" algn="l">
                        <a:lnSpc>
                          <a:spcPct val="100000"/>
                        </a:lnSpc>
                        <a:spcBef>
                          <a:spcPts val="0"/>
                        </a:spcBef>
                        <a:spcAft>
                          <a:spcPts val="1000"/>
                        </a:spcAft>
                      </a:pPr>
                      <a:r>
                        <a:rPr lang="en-US" sz="1800" dirty="0"/>
                        <a:t>Stage of ground water development (%)</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FF0000"/>
                          </a:solidFill>
                        </a:rPr>
                        <a:t>205.70</a:t>
                      </a:r>
                      <a:endParaRPr lang="en-US" sz="1800" b="1" dirty="0">
                        <a:solidFill>
                          <a:srgbClr val="FF0000"/>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t>162.90 </a:t>
                      </a:r>
                      <a:endParaRPr lang="en-US" sz="1800" b="1" dirty="0">
                        <a:solidFill>
                          <a:schemeClr val="tx1"/>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chemeClr val="accent6">
                              <a:lumMod val="75000"/>
                            </a:schemeClr>
                          </a:solidFill>
                        </a:rPr>
                        <a:t>101.20</a:t>
                      </a:r>
                      <a:endParaRPr lang="en-US" sz="1800" b="1" dirty="0">
                        <a:solidFill>
                          <a:schemeClr val="accent6">
                            <a:lumMod val="75000"/>
                          </a:schemeClr>
                        </a:solidFill>
                        <a:latin typeface="Times New Roman" pitchFamily="18" charset="0"/>
                        <a:ea typeface="Calibri"/>
                        <a:cs typeface="Times New Roman" pitchFamily="18" charset="0"/>
                      </a:endParaRPr>
                    </a:p>
                  </a:txBody>
                  <a:tcPr marL="56183" marR="56183" marT="0" marB="0"/>
                </a:tc>
                <a:tc>
                  <a:txBody>
                    <a:bodyPr/>
                    <a:lstStyle/>
                    <a:p>
                      <a:pPr marL="0" marR="171450" algn="ctr">
                        <a:lnSpc>
                          <a:spcPct val="100000"/>
                        </a:lnSpc>
                        <a:spcBef>
                          <a:spcPts val="0"/>
                        </a:spcBef>
                        <a:spcAft>
                          <a:spcPts val="1000"/>
                        </a:spcAft>
                      </a:pPr>
                      <a:r>
                        <a:rPr lang="en-US" sz="1800" b="1" dirty="0">
                          <a:solidFill>
                            <a:srgbClr val="00B050"/>
                          </a:solidFill>
                          <a:latin typeface="Times New Roman" pitchFamily="18" charset="0"/>
                          <a:ea typeface="Calibri"/>
                          <a:cs typeface="Times New Roman" pitchFamily="18" charset="0"/>
                        </a:rPr>
                        <a:t>88.30</a:t>
                      </a:r>
                    </a:p>
                  </a:txBody>
                  <a:tcPr marL="56183" marR="56183" marT="0" marB="0"/>
                </a:tc>
                <a:extLst>
                  <a:ext uri="{0D108BD9-81ED-4DB2-BD59-A6C34878D82A}">
                    <a16:rowId xmlns:a16="http://schemas.microsoft.com/office/drawing/2014/main" val="1001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74D2-D546-4543-5B9E-0A86B460EA65}"/>
              </a:ext>
            </a:extLst>
          </p:cNvPr>
          <p:cNvSpPr>
            <a:spLocks noGrp="1"/>
          </p:cNvSpPr>
          <p:nvPr>
            <p:ph type="ctrTitle"/>
          </p:nvPr>
        </p:nvSpPr>
        <p:spPr>
          <a:xfrm>
            <a:off x="0" y="0"/>
            <a:ext cx="12279086" cy="1480457"/>
          </a:xfrm>
        </p:spPr>
        <p:txBody>
          <a:bodyPr>
            <a:noAutofit/>
          </a:bodyPr>
          <a:lstStyle/>
          <a:p>
            <a:r>
              <a:rPr lang="en-IN" sz="4800" b="1" i="1" dirty="0">
                <a:solidFill>
                  <a:srgbClr val="C00000"/>
                </a:solidFill>
              </a:rPr>
              <a:t>Sewage disposal system designed by BARC and used at </a:t>
            </a:r>
            <a:r>
              <a:rPr lang="en-IN" sz="4800" b="1" i="1" dirty="0" err="1">
                <a:solidFill>
                  <a:srgbClr val="C00000"/>
                </a:solidFill>
              </a:rPr>
              <a:t>Mahakumbh</a:t>
            </a:r>
            <a:r>
              <a:rPr lang="en-IN" sz="4800" b="1" i="1" dirty="0">
                <a:solidFill>
                  <a:srgbClr val="C00000"/>
                </a:solidFill>
              </a:rPr>
              <a:t> 2025</a:t>
            </a:r>
          </a:p>
        </p:txBody>
      </p:sp>
      <p:sp>
        <p:nvSpPr>
          <p:cNvPr id="3" name="Subtitle 2">
            <a:extLst>
              <a:ext uri="{FF2B5EF4-FFF2-40B4-BE49-F238E27FC236}">
                <a16:creationId xmlns:a16="http://schemas.microsoft.com/office/drawing/2014/main" id="{AB826950-0DF1-AD90-EC07-F184490A1A0E}"/>
              </a:ext>
            </a:extLst>
          </p:cNvPr>
          <p:cNvSpPr>
            <a:spLocks noGrp="1"/>
          </p:cNvSpPr>
          <p:nvPr>
            <p:ph type="subTitle" idx="1"/>
          </p:nvPr>
        </p:nvSpPr>
        <p:spPr>
          <a:xfrm>
            <a:off x="0" y="1480457"/>
            <a:ext cx="12192000" cy="5377543"/>
          </a:xfrm>
        </p:spPr>
        <p:txBody>
          <a:bodyPr>
            <a:normAutofit/>
          </a:bodyPr>
          <a:lstStyle/>
          <a:p>
            <a:pPr algn="just"/>
            <a:r>
              <a:rPr lang="en-US" sz="3600" dirty="0"/>
              <a:t>During the Maha Kumbh 2025 in Prayagraj, the Bhabha Atomic Research Centre (BARC) contributed to waste management efforts by deploying advanced technologies to handle the massive waste generated by millions of pilgrims. BARC, along with other premier institutions like the Indian Space Research </a:t>
            </a:r>
            <a:r>
              <a:rPr lang="en-US" sz="3600" dirty="0" err="1"/>
              <a:t>Organisation</a:t>
            </a:r>
            <a:r>
              <a:rPr lang="en-US" sz="3600" dirty="0"/>
              <a:t> (ISRO), assisted in managing the daily treatment of approximately 16 million </a:t>
            </a:r>
            <a:r>
              <a:rPr lang="en-US" sz="3600" dirty="0" err="1"/>
              <a:t>litres</a:t>
            </a:r>
            <a:r>
              <a:rPr lang="en-US" sz="3600" dirty="0"/>
              <a:t> of </a:t>
            </a:r>
            <a:r>
              <a:rPr lang="en-US" sz="3600" dirty="0" err="1"/>
              <a:t>faecal</a:t>
            </a:r>
            <a:r>
              <a:rPr lang="en-US" sz="3600" dirty="0"/>
              <a:t> sludge and 240 million </a:t>
            </a:r>
            <a:r>
              <a:rPr lang="en-US" sz="3600" dirty="0" err="1"/>
              <a:t>litres</a:t>
            </a:r>
            <a:r>
              <a:rPr lang="en-US" sz="3600" dirty="0"/>
              <a:t> of greywater. The integration of such sophisticated solutions ensured the maintenance of hygiene and environmental sustainability during the event.</a:t>
            </a:r>
            <a:endParaRPr lang="en-IN" sz="3600" dirty="0"/>
          </a:p>
        </p:txBody>
      </p:sp>
    </p:spTree>
    <p:extLst>
      <p:ext uri="{BB962C8B-B14F-4D97-AF65-F5344CB8AC3E}">
        <p14:creationId xmlns:p14="http://schemas.microsoft.com/office/powerpoint/2010/main" val="3647098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F2BB0-C705-7274-2394-E0F262BEEAD6}"/>
              </a:ext>
            </a:extLst>
          </p:cNvPr>
          <p:cNvSpPr>
            <a:spLocks noGrp="1"/>
          </p:cNvSpPr>
          <p:nvPr>
            <p:ph type="title"/>
          </p:nvPr>
        </p:nvSpPr>
        <p:spPr>
          <a:xfrm>
            <a:off x="0" y="365125"/>
            <a:ext cx="12192000" cy="1325563"/>
          </a:xfrm>
        </p:spPr>
        <p:txBody>
          <a:bodyPr>
            <a:normAutofit/>
          </a:bodyPr>
          <a:lstStyle/>
          <a:p>
            <a:pPr algn="ctr"/>
            <a:r>
              <a:rPr lang="en-IN" sz="4800" b="1" dirty="0">
                <a:solidFill>
                  <a:srgbClr val="C00000"/>
                </a:solidFill>
              </a:rPr>
              <a:t>What is </a:t>
            </a:r>
            <a:r>
              <a:rPr lang="en-IN" sz="5400" b="1" dirty="0">
                <a:solidFill>
                  <a:srgbClr val="C00000"/>
                </a:solidFill>
              </a:rPr>
              <a:t>BARC</a:t>
            </a:r>
            <a:r>
              <a:rPr lang="en-IN" sz="4800" b="1" dirty="0">
                <a:solidFill>
                  <a:srgbClr val="C00000"/>
                </a:solidFill>
              </a:rPr>
              <a:t> Technology</a:t>
            </a:r>
          </a:p>
        </p:txBody>
      </p:sp>
      <p:sp>
        <p:nvSpPr>
          <p:cNvPr id="3" name="Content Placeholder 2">
            <a:extLst>
              <a:ext uri="{FF2B5EF4-FFF2-40B4-BE49-F238E27FC236}">
                <a16:creationId xmlns:a16="http://schemas.microsoft.com/office/drawing/2014/main" id="{F774A2EF-1AC4-4E59-2274-6DC79D98F38F}"/>
              </a:ext>
            </a:extLst>
          </p:cNvPr>
          <p:cNvSpPr>
            <a:spLocks noGrp="1"/>
          </p:cNvSpPr>
          <p:nvPr>
            <p:ph idx="1"/>
          </p:nvPr>
        </p:nvSpPr>
        <p:spPr/>
        <p:txBody>
          <a:bodyPr>
            <a:normAutofit/>
          </a:bodyPr>
          <a:lstStyle/>
          <a:p>
            <a:pPr algn="just"/>
            <a:r>
              <a:rPr lang="en-US" sz="3600" dirty="0"/>
              <a:t>It is known as BARC's advanced Hybrid Granular SBR (HGSBR) technology. This technology treats waste water by reducing its BOD and COD levels making it suitable for reuse in irrigation or safe discharge in rivers. In addition, the technology biologically eliminates harmful bacteria and viruses ensuring clean and safe water </a:t>
            </a:r>
          </a:p>
          <a:p>
            <a:pPr marL="0" indent="0" algn="just">
              <a:buNone/>
            </a:pPr>
            <a:endParaRPr lang="en-US" sz="3600" dirty="0"/>
          </a:p>
          <a:p>
            <a:endParaRPr lang="en-US" dirty="0"/>
          </a:p>
        </p:txBody>
      </p:sp>
    </p:spTree>
    <p:extLst>
      <p:ext uri="{BB962C8B-B14F-4D97-AF65-F5344CB8AC3E}">
        <p14:creationId xmlns:p14="http://schemas.microsoft.com/office/powerpoint/2010/main" val="1454494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884BCA-1978-49CC-8588-5399D7CABDE7}"/>
              </a:ext>
            </a:extLst>
          </p:cNvPr>
          <p:cNvGrpSpPr/>
          <p:nvPr/>
        </p:nvGrpSpPr>
        <p:grpSpPr>
          <a:xfrm>
            <a:off x="5378757"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EC9CC2BE-3EB4-45AE-B748-A115BC13C449}"/>
              </a:ext>
            </a:extLst>
          </p:cNvPr>
          <p:cNvGrpSpPr/>
          <p:nvPr/>
        </p:nvGrpSpPr>
        <p:grpSpPr>
          <a:xfrm>
            <a:off x="110841" y="1578146"/>
            <a:ext cx="3687041" cy="3179798"/>
            <a:chOff x="247650" y="2038350"/>
            <a:chExt cx="2514600" cy="2514600"/>
          </a:xfrm>
        </p:grpSpPr>
        <p:sp>
          <p:nvSpPr>
            <p:cNvPr id="2" name="Circle: Hollow 1">
              <a:extLst>
                <a:ext uri="{FF2B5EF4-FFF2-40B4-BE49-F238E27FC236}">
                  <a16:creationId xmlns:a16="http://schemas.microsoft.com/office/drawing/2014/main" id="{7B0E1E13-522C-4152-BC6D-DFF8AC5B8AEE}"/>
                </a:ext>
              </a:extLst>
            </p:cNvPr>
            <p:cNvSpPr/>
            <p:nvPr/>
          </p:nvSpPr>
          <p:spPr>
            <a:xfrm>
              <a:off x="247650" y="2038350"/>
              <a:ext cx="2514600" cy="2514600"/>
            </a:xfrm>
            <a:prstGeom prst="donut">
              <a:avLst>
                <a:gd name="adj" fmla="val 833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Block Arc 2">
              <a:extLst>
                <a:ext uri="{FF2B5EF4-FFF2-40B4-BE49-F238E27FC236}">
                  <a16:creationId xmlns:a16="http://schemas.microsoft.com/office/drawing/2014/main" id="{336E67FA-22DF-4AB4-AD4E-CBA978D2F360}"/>
                </a:ext>
              </a:extLst>
            </p:cNvPr>
            <p:cNvSpPr/>
            <p:nvPr/>
          </p:nvSpPr>
          <p:spPr>
            <a:xfrm>
              <a:off x="247650" y="2038350"/>
              <a:ext cx="2514600" cy="2514600"/>
            </a:xfrm>
            <a:prstGeom prst="blockArc">
              <a:avLst>
                <a:gd name="adj1" fmla="val 15915393"/>
                <a:gd name="adj2" fmla="val 6088741"/>
                <a:gd name="adj3" fmla="val 8189"/>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a:extLst>
              <a:ext uri="{FF2B5EF4-FFF2-40B4-BE49-F238E27FC236}">
                <a16:creationId xmlns:a16="http://schemas.microsoft.com/office/drawing/2014/main" id="{18DF2E4F-E4A4-4CD5-A00A-CB17CE80C971}"/>
              </a:ext>
            </a:extLst>
          </p:cNvPr>
          <p:cNvSpPr txBox="1"/>
          <p:nvPr/>
        </p:nvSpPr>
        <p:spPr>
          <a:xfrm>
            <a:off x="247651" y="4788068"/>
            <a:ext cx="2817523" cy="1200329"/>
          </a:xfrm>
          <a:prstGeom prst="rect">
            <a:avLst/>
          </a:prstGeom>
          <a:noFill/>
        </p:spPr>
        <p:txBody>
          <a:bodyPr wrap="square" rtlCol="0">
            <a:spAutoFit/>
          </a:bodyPr>
          <a:lstStyle/>
          <a:p>
            <a:pPr algn="ctr"/>
            <a:r>
              <a:rPr lang="en-US" sz="2400" b="1" dirty="0">
                <a:solidFill>
                  <a:srgbClr val="EF3078"/>
                </a:solidFill>
                <a:latin typeface="Tw Cen MT" panose="020B0602020104020603" pitchFamily="34" charset="0"/>
              </a:rPr>
              <a:t>Waste Management in </a:t>
            </a:r>
            <a:r>
              <a:rPr lang="en-US" sz="2400" b="1" dirty="0" err="1">
                <a:solidFill>
                  <a:srgbClr val="EF3078"/>
                </a:solidFill>
                <a:latin typeface="Tw Cen MT" panose="020B0602020104020603" pitchFamily="34" charset="0"/>
              </a:rPr>
              <a:t>Deoghar</a:t>
            </a:r>
            <a:r>
              <a:rPr lang="en-US" sz="2400" b="1" dirty="0">
                <a:solidFill>
                  <a:srgbClr val="EF3078"/>
                </a:solidFill>
                <a:latin typeface="Tw Cen MT" panose="020B0602020104020603" pitchFamily="34" charset="0"/>
              </a:rPr>
              <a:t> &amp; </a:t>
            </a:r>
            <a:r>
              <a:rPr lang="en-US" sz="2400" b="1" dirty="0" err="1">
                <a:solidFill>
                  <a:srgbClr val="EF3078"/>
                </a:solidFill>
                <a:latin typeface="Tw Cen MT" panose="020B0602020104020603" pitchFamily="34" charset="0"/>
              </a:rPr>
              <a:t>Garibsthan</a:t>
            </a:r>
            <a:endParaRPr lang="en-US" sz="2400" b="1" dirty="0">
              <a:solidFill>
                <a:srgbClr val="EF3078"/>
              </a:solidFill>
              <a:latin typeface="Tw Cen MT" panose="020B0602020104020603" pitchFamily="34" charset="0"/>
            </a:endParaRPr>
          </a:p>
        </p:txBody>
      </p:sp>
      <p:pic>
        <p:nvPicPr>
          <p:cNvPr id="2050" name="Picture 2" descr="C:\Users\HP\Documents\PPT\fwdnominationforgreenuniversityaward\9. Belpatra , flowers and other waste inside the temple Sri Baidyanathdam, Deogh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0" y="1871479"/>
            <a:ext cx="3081443" cy="2616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3820505" y="1088009"/>
            <a:ext cx="7972097" cy="3416320"/>
          </a:xfrm>
          <a:prstGeom prst="rect">
            <a:avLst/>
          </a:prstGeom>
        </p:spPr>
        <p:txBody>
          <a:bodyPr wrap="square">
            <a:spAutoFit/>
          </a:bodyPr>
          <a:lstStyle/>
          <a:p>
            <a:pPr marL="285750" indent="-285750">
              <a:buFont typeface="Arial" pitchFamily="34" charset="0"/>
              <a:buChar char="•"/>
            </a:pPr>
            <a:r>
              <a:rPr lang="en-AU" i="1" dirty="0"/>
              <a:t>Floral offerings at out temple by Lakhs of devotees becomes stinking garbage by next day- Both environmental and health hazard. To alleviate this the university developed a technology to convert it into </a:t>
            </a:r>
            <a:r>
              <a:rPr lang="en-AU" i="1" dirty="0" err="1"/>
              <a:t>vermicompost</a:t>
            </a:r>
            <a:r>
              <a:rPr lang="en-AU" i="1" dirty="0"/>
              <a:t>.</a:t>
            </a:r>
          </a:p>
          <a:p>
            <a:pPr marL="285750" indent="-285750">
              <a:buFont typeface="Arial" pitchFamily="34" charset="0"/>
              <a:buChar char="•"/>
            </a:pPr>
            <a:r>
              <a:rPr lang="en-AU" i="1" dirty="0"/>
              <a:t>We used this technology first  at </a:t>
            </a:r>
            <a:r>
              <a:rPr lang="en-AU" i="1" dirty="0" err="1"/>
              <a:t>Baidyanath</a:t>
            </a:r>
            <a:r>
              <a:rPr lang="en-AU" i="1" dirty="0"/>
              <a:t> </a:t>
            </a:r>
            <a:r>
              <a:rPr lang="en-AU" i="1" dirty="0" err="1"/>
              <a:t>Dham</a:t>
            </a:r>
            <a:r>
              <a:rPr lang="en-AU" dirty="0"/>
              <a:t> (</a:t>
            </a:r>
            <a:r>
              <a:rPr lang="en-AU" dirty="0" err="1"/>
              <a:t>Deoghar</a:t>
            </a:r>
            <a:r>
              <a:rPr lang="en-AU" dirty="0"/>
              <a:t>), one of the twelve </a:t>
            </a:r>
            <a:r>
              <a:rPr lang="en-AU" dirty="0" err="1"/>
              <a:t>Jyotirlingas</a:t>
            </a:r>
            <a:r>
              <a:rPr lang="en-AU" dirty="0"/>
              <a:t> and one of the most sacred abodes of Shiva, located in the state of Jharkhand, attracts millions </a:t>
            </a:r>
            <a:r>
              <a:rPr lang="en-AU" dirty="0" err="1"/>
              <a:t>ofpilgrims</a:t>
            </a:r>
            <a:r>
              <a:rPr lang="en-AU" dirty="0"/>
              <a:t>. The large amounts of floral offerings in the </a:t>
            </a:r>
            <a:r>
              <a:rPr lang="en-AU" i="1" dirty="0" err="1"/>
              <a:t>Baidyanath</a:t>
            </a:r>
            <a:r>
              <a:rPr lang="en-AU" i="1" dirty="0"/>
              <a:t> </a:t>
            </a:r>
            <a:r>
              <a:rPr lang="en-AU" i="1" dirty="0" err="1"/>
              <a:t>Dham</a:t>
            </a:r>
            <a:r>
              <a:rPr lang="en-AU" dirty="0"/>
              <a:t> temple is now being  converted into organic manure. </a:t>
            </a:r>
          </a:p>
          <a:p>
            <a:pPr marL="285750" indent="-285750">
              <a:buFont typeface="Arial" pitchFamily="34" charset="0"/>
              <a:buChar char="•"/>
            </a:pPr>
            <a:r>
              <a:rPr lang="en-AU" dirty="0"/>
              <a:t>Buoyed by the success  at </a:t>
            </a:r>
            <a:r>
              <a:rPr lang="en-AU" i="1" dirty="0" err="1"/>
              <a:t>Baidyanath</a:t>
            </a:r>
            <a:r>
              <a:rPr lang="en-AU" i="1" dirty="0"/>
              <a:t> </a:t>
            </a:r>
            <a:r>
              <a:rPr lang="en-AU" i="1" dirty="0" err="1"/>
              <a:t>Dham</a:t>
            </a:r>
            <a:r>
              <a:rPr lang="en-AU" dirty="0"/>
              <a:t>, the University engaged with another highly revered temple </a:t>
            </a:r>
            <a:r>
              <a:rPr lang="en-AU" i="1" dirty="0"/>
              <a:t>of Baba </a:t>
            </a:r>
            <a:r>
              <a:rPr lang="en-AU" i="1" dirty="0" err="1"/>
              <a:t>Garibnath</a:t>
            </a:r>
            <a:r>
              <a:rPr lang="en-AU" i="1" dirty="0"/>
              <a:t> </a:t>
            </a:r>
            <a:r>
              <a:rPr lang="en-AU" i="1" dirty="0" err="1"/>
              <a:t>Dham</a:t>
            </a:r>
            <a:r>
              <a:rPr lang="en-AU" i="1" dirty="0"/>
              <a:t>, </a:t>
            </a:r>
            <a:r>
              <a:rPr lang="en-AU" dirty="0"/>
              <a:t>in </a:t>
            </a:r>
            <a:r>
              <a:rPr lang="en-AU" dirty="0" err="1"/>
              <a:t>Muzaffarpur</a:t>
            </a:r>
            <a:r>
              <a:rPr lang="en-AU" dirty="0"/>
              <a:t> district of Bihar and the offerings are being converted in </a:t>
            </a:r>
            <a:r>
              <a:rPr lang="en-AU" dirty="0" err="1"/>
              <a:t>vermicompost</a:t>
            </a:r>
            <a:r>
              <a:rPr lang="en-AU" dirty="0"/>
              <a:t>.</a:t>
            </a:r>
          </a:p>
          <a:p>
            <a:pPr marL="285750" indent="-285750">
              <a:buFont typeface="Arial" pitchFamily="34" charset="0"/>
              <a:buChar char="•"/>
            </a:pPr>
            <a:r>
              <a:rPr lang="en-AU" dirty="0"/>
              <a:t>This technology will provide a model for economic and eco-friendly management of temple  floral offerings.</a:t>
            </a:r>
            <a:endParaRPr lang="en-IN" dirty="0"/>
          </a:p>
        </p:txBody>
      </p:sp>
      <p:pic>
        <p:nvPicPr>
          <p:cNvPr id="1026" name="Picture 2" descr="C:\Users\vc rau\Desktop\Sir PPT\ppt\fwdnominationforgreenuniversityaward\10. Vermicompost from the temple waste  in the mark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1131" y="4438661"/>
            <a:ext cx="3930868" cy="245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7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par>
                                <p:cTn id="12" presetID="14" presetClass="entr" presetSubtype="1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1164770"/>
          </a:xfr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br>
              <a:rPr lang="en-US" sz="3600" dirty="0">
                <a:solidFill>
                  <a:schemeClr val="tx1"/>
                </a:solidFill>
              </a:rPr>
            </a:br>
            <a:br>
              <a:rPr lang="en-US" sz="3600" dirty="0">
                <a:solidFill>
                  <a:schemeClr val="tx1"/>
                </a:solidFill>
              </a:rPr>
            </a:br>
            <a:br>
              <a:rPr lang="en-US" sz="3600" dirty="0">
                <a:solidFill>
                  <a:schemeClr val="tx1"/>
                </a:solidFill>
              </a:rPr>
            </a:br>
            <a:r>
              <a:rPr lang="en-US" sz="3600" dirty="0">
                <a:solidFill>
                  <a:schemeClr val="tx1"/>
                </a:solidFill>
              </a:rPr>
              <a:t>Filtering municipal waste water in nala itself </a:t>
            </a:r>
            <a:br>
              <a:rPr lang="en-US" sz="3200" dirty="0">
                <a:solidFill>
                  <a:schemeClr val="tx1"/>
                </a:solidFill>
              </a:rPr>
            </a:br>
            <a:br>
              <a:rPr lang="en-US" sz="3200" dirty="0">
                <a:solidFill>
                  <a:schemeClr val="tx1"/>
                </a:solidFill>
              </a:rPr>
            </a:br>
            <a:br>
              <a:rPr lang="en-US" sz="3600" dirty="0">
                <a:solidFill>
                  <a:schemeClr val="tx1"/>
                </a:solidFill>
              </a:rPr>
            </a:br>
            <a:r>
              <a:rPr lang="en-US" sz="4000" b="1" dirty="0">
                <a:solidFill>
                  <a:srgbClr val="C00000"/>
                </a:solidFill>
                <a:latin typeface="Helvetica" panose="020B0604020202020204" pitchFamily="34" charset="0"/>
                <a:cs typeface="Helvetica" panose="020B0604020202020204" pitchFamily="34" charset="0"/>
              </a:rPr>
              <a:t>Filtering municipal waste water in nala itself – A Concept</a:t>
            </a:r>
          </a:p>
        </p:txBody>
      </p:sp>
      <p:sp>
        <p:nvSpPr>
          <p:cNvPr id="3" name="Subtitle 2"/>
          <p:cNvSpPr>
            <a:spLocks noGrp="1"/>
          </p:cNvSpPr>
          <p:nvPr>
            <p:ph type="subTitle" idx="1"/>
          </p:nvPr>
        </p:nvSpPr>
        <p:spPr>
          <a:xfrm>
            <a:off x="0" y="990600"/>
            <a:ext cx="12192000" cy="5867400"/>
          </a:xfrm>
          <a:solidFill>
            <a:schemeClr val="bg1"/>
          </a:solidFill>
        </p:spPr>
        <p:txBody>
          <a:bodyPr>
            <a:noAutofit/>
          </a:bodyPr>
          <a:lstStyle/>
          <a:p>
            <a:pPr algn="l"/>
            <a:endParaRPr lang="en-US" sz="1400" dirty="0"/>
          </a:p>
          <a:p>
            <a:pPr algn="l"/>
            <a:r>
              <a:rPr lang="en-US" sz="2800" dirty="0"/>
              <a:t>This system involves construction of series of gabion filters in </a:t>
            </a:r>
            <a:r>
              <a:rPr lang="en-US" sz="2800" dirty="0" err="1"/>
              <a:t>nalas</a:t>
            </a:r>
            <a:r>
              <a:rPr lang="en-US" sz="2800" dirty="0"/>
              <a:t> itself. The design has been made in such a way that each filter takes care of a part of flow. The remaining part is directed to flow through next filter with again a part going unfiltered. A methodology using channel hydraulics parameters has been developed to determine the width of channel covered by filtered. </a:t>
            </a:r>
          </a:p>
          <a:p>
            <a:pPr algn="l"/>
            <a:endParaRPr lang="en-US" sz="2800" dirty="0"/>
          </a:p>
          <a:p>
            <a:pPr algn="l"/>
            <a:r>
              <a:rPr lang="en-US" sz="2800" dirty="0"/>
              <a:t>The design parameters have to be percent of </a:t>
            </a:r>
            <a:r>
              <a:rPr lang="en-US" sz="2800" dirty="0" err="1"/>
              <a:t>nala</a:t>
            </a:r>
            <a:r>
              <a:rPr lang="en-US" sz="2800" dirty="0"/>
              <a:t> width to be covered by filter, gap between two filters. This will be dependent upon peak time discharge, </a:t>
            </a:r>
            <a:r>
              <a:rPr lang="en-US" sz="2800" dirty="0" err="1"/>
              <a:t>nala</a:t>
            </a:r>
            <a:r>
              <a:rPr lang="en-US" sz="2800" dirty="0"/>
              <a:t> characteristics. </a:t>
            </a:r>
          </a:p>
        </p:txBody>
      </p:sp>
      <p:sp>
        <p:nvSpPr>
          <p:cNvPr id="4" name="Date Placeholder 3"/>
          <p:cNvSpPr>
            <a:spLocks noGrp="1"/>
          </p:cNvSpPr>
          <p:nvPr>
            <p:ph type="dt" sz="half" idx="10"/>
          </p:nvPr>
        </p:nvSpPr>
        <p:spPr/>
        <p:txBody>
          <a:bodyPr/>
          <a:lstStyle/>
          <a:p>
            <a:pPr>
              <a:defRPr/>
            </a:pPr>
            <a:fld id="{9568D411-B703-49BC-82A6-3404C3BE87CD}" type="datetime9">
              <a:rPr lang="en-US" smtClean="0"/>
              <a:pPr>
                <a:defRPr/>
              </a:pPr>
              <a:t>3/4/2025 11:56:49 AM</a:t>
            </a:fld>
            <a:endParaRPr lang="en-US"/>
          </a:p>
        </p:txBody>
      </p:sp>
      <p:sp>
        <p:nvSpPr>
          <p:cNvPr id="5" name="Slide Number Placeholder 4"/>
          <p:cNvSpPr>
            <a:spLocks noGrp="1"/>
          </p:cNvSpPr>
          <p:nvPr>
            <p:ph type="sldNum" sz="quarter" idx="12"/>
          </p:nvPr>
        </p:nvSpPr>
        <p:spPr/>
        <p:txBody>
          <a:bodyPr/>
          <a:lstStyle/>
          <a:p>
            <a:pPr>
              <a:defRPr/>
            </a:pPr>
            <a:fld id="{586CFF04-BFA5-4B1B-8FEE-5D06E8F4B6C0}" type="slidenum">
              <a:rPr lang="en-US" smtClean="0"/>
              <a:pPr>
                <a:defRPr/>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
            <a:ext cx="9144000" cy="1124744"/>
          </a:xfrm>
        </p:spPr>
        <p:txBody>
          <a:bodyPr>
            <a:normAutofit/>
          </a:bodyPr>
          <a:lstStyle/>
          <a:p>
            <a:r>
              <a:rPr lang="en-IN" sz="3200" dirty="0" err="1"/>
              <a:t>Gabbion</a:t>
            </a:r>
            <a:r>
              <a:rPr lang="en-IN" sz="3200" dirty="0"/>
              <a:t> Filters in </a:t>
            </a:r>
            <a:r>
              <a:rPr lang="en-IN" sz="3200" dirty="0" err="1"/>
              <a:t>Nala</a:t>
            </a:r>
            <a:r>
              <a:rPr lang="en-IN" sz="3200" dirty="0"/>
              <a:t> itself to filter waste water</a:t>
            </a:r>
          </a:p>
        </p:txBody>
      </p:sp>
      <p:sp>
        <p:nvSpPr>
          <p:cNvPr id="3" name="Subtitle 2"/>
          <p:cNvSpPr>
            <a:spLocks noGrp="1"/>
          </p:cNvSpPr>
          <p:nvPr>
            <p:ph type="subTitle" idx="1"/>
          </p:nvPr>
        </p:nvSpPr>
        <p:spPr>
          <a:xfrm flipV="1">
            <a:off x="1524000" y="1124744"/>
            <a:ext cx="9144000" cy="5733256"/>
          </a:xfrm>
        </p:spPr>
        <p:txBody>
          <a:bodyPr>
            <a:normAutofit/>
          </a:bodyPr>
          <a:lstStyle/>
          <a:p>
            <a:endParaRPr lang="en-IN" dirty="0"/>
          </a:p>
        </p:txBody>
      </p:sp>
      <p:cxnSp>
        <p:nvCxnSpPr>
          <p:cNvPr id="5" name="Curved Connector 4"/>
          <p:cNvCxnSpPr/>
          <p:nvPr/>
        </p:nvCxnSpPr>
        <p:spPr>
          <a:xfrm>
            <a:off x="2135560" y="1628800"/>
            <a:ext cx="8208912" cy="2016224"/>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a:off x="1991544" y="4293096"/>
            <a:ext cx="8352928" cy="1944216"/>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951984" y="3212976"/>
            <a:ext cx="1008112" cy="1080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168008" y="3284984"/>
            <a:ext cx="108012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51984" y="4293096"/>
            <a:ext cx="216024" cy="144016"/>
          </a:xfrm>
          <a:prstGeom prst="line">
            <a:avLst/>
          </a:prstGeom>
        </p:spPr>
        <p:style>
          <a:lnRef idx="1">
            <a:schemeClr val="accent1"/>
          </a:lnRef>
          <a:fillRef idx="0">
            <a:schemeClr val="accent1"/>
          </a:fillRef>
          <a:effectRef idx="0">
            <a:schemeClr val="accent1"/>
          </a:effectRef>
          <a:fontRef idx="minor">
            <a:schemeClr val="tx1"/>
          </a:fontRef>
        </p:style>
      </p:cxnSp>
      <p:sp>
        <p:nvSpPr>
          <p:cNvPr id="24" name="Minus 23"/>
          <p:cNvSpPr/>
          <p:nvPr/>
        </p:nvSpPr>
        <p:spPr>
          <a:xfrm>
            <a:off x="2639616" y="4293097"/>
            <a:ext cx="216024"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7" name="Straight Connector 26"/>
          <p:cNvCxnSpPr/>
          <p:nvPr/>
        </p:nvCxnSpPr>
        <p:spPr>
          <a:xfrm flipH="1">
            <a:off x="2207568" y="1700808"/>
            <a:ext cx="1368152"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79576" y="1772816"/>
            <a:ext cx="1512168"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07568" y="3212976"/>
            <a:ext cx="72008"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719736" y="2708920"/>
            <a:ext cx="1512168"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079776" y="2852936"/>
            <a:ext cx="1440160" cy="1584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231904" y="2708920"/>
            <a:ext cx="288032"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824192" y="4149080"/>
            <a:ext cx="1152128" cy="1872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8112224" y="4293096"/>
            <a:ext cx="1152128" cy="18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976320" y="4149080"/>
            <a:ext cx="288032" cy="216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847528" y="2204864"/>
            <a:ext cx="576064"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703512" y="3284984"/>
            <a:ext cx="79208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575720" y="3501008"/>
            <a:ext cx="504056"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151784" y="2924944"/>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071664" y="2348880"/>
            <a:ext cx="108012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799856" y="2204864"/>
            <a:ext cx="72008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p:nvPicPr>
        <p:blipFill>
          <a:blip r:embed="rId2" cstate="print"/>
          <a:stretch>
            <a:fillRect/>
          </a:stretch>
        </p:blipFill>
        <p:spPr>
          <a:xfrm>
            <a:off x="7608169" y="4077073"/>
            <a:ext cx="2620723" cy="1685979"/>
          </a:xfrm>
          <a:prstGeom prst="rect">
            <a:avLst/>
          </a:prstGeom>
        </p:spPr>
      </p:pic>
      <p:pic>
        <p:nvPicPr>
          <p:cNvPr id="66" name="Picture 65"/>
          <p:cNvPicPr>
            <a:picLocks noChangeAspect="1"/>
          </p:cNvPicPr>
          <p:nvPr/>
        </p:nvPicPr>
        <p:blipFill>
          <a:blip r:embed="rId3" cstate="print"/>
          <a:stretch>
            <a:fillRect/>
          </a:stretch>
        </p:blipFill>
        <p:spPr>
          <a:xfrm>
            <a:off x="6672065" y="1052736"/>
            <a:ext cx="2230595" cy="1758750"/>
          </a:xfrm>
          <a:prstGeom prst="rect">
            <a:avLst/>
          </a:prstGeom>
        </p:spPr>
      </p:pic>
      <p:sp>
        <p:nvSpPr>
          <p:cNvPr id="67" name="TextBox 66"/>
          <p:cNvSpPr txBox="1"/>
          <p:nvPr/>
        </p:nvSpPr>
        <p:spPr>
          <a:xfrm>
            <a:off x="13596664" y="2348880"/>
            <a:ext cx="184731" cy="369332"/>
          </a:xfrm>
          <a:prstGeom prst="rect">
            <a:avLst/>
          </a:prstGeom>
          <a:noFill/>
        </p:spPr>
        <p:txBody>
          <a:bodyPr wrap="none" rtlCol="0">
            <a:spAutoFit/>
          </a:bodyPr>
          <a:lstStyle/>
          <a:p>
            <a:endParaRPr lang="en-IN" dirty="0"/>
          </a:p>
        </p:txBody>
      </p:sp>
      <p:pic>
        <p:nvPicPr>
          <p:cNvPr id="68" name="Picture 67"/>
          <p:cNvPicPr>
            <a:picLocks noChangeAspect="1"/>
          </p:cNvPicPr>
          <p:nvPr/>
        </p:nvPicPr>
        <p:blipFill>
          <a:blip r:embed="rId4" cstate="print"/>
          <a:stretch>
            <a:fillRect/>
          </a:stretch>
        </p:blipFill>
        <p:spPr>
          <a:xfrm>
            <a:off x="4655840" y="6217866"/>
            <a:ext cx="4200508" cy="64013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774191" y="203333"/>
            <a:ext cx="8482795" cy="6258155"/>
          </a:xfrm>
          <a:prstGeom prst="rect">
            <a:avLst/>
          </a:prstGeom>
        </p:spPr>
      </p:pic>
    </p:spTree>
    <p:extLst>
      <p:ext uri="{BB962C8B-B14F-4D97-AF65-F5344CB8AC3E}">
        <p14:creationId xmlns:p14="http://schemas.microsoft.com/office/powerpoint/2010/main" val="3959843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43C5-CFA3-4236-0AA2-5E2E73BD5C33}"/>
              </a:ext>
            </a:extLst>
          </p:cNvPr>
          <p:cNvSpPr>
            <a:spLocks noGrp="1"/>
          </p:cNvSpPr>
          <p:nvPr>
            <p:ph type="title"/>
          </p:nvPr>
        </p:nvSpPr>
        <p:spPr>
          <a:xfrm>
            <a:off x="566057" y="2302782"/>
            <a:ext cx="10515600" cy="1325563"/>
          </a:xfrm>
        </p:spPr>
        <p:txBody>
          <a:bodyPr/>
          <a:lstStyle/>
          <a:p>
            <a:pPr algn="ctr"/>
            <a:r>
              <a:rPr lang="en-IN" dirty="0">
                <a:solidFill>
                  <a:srgbClr val="C00000"/>
                </a:solidFill>
              </a:rPr>
              <a:t>Combating Impact of Climate Change</a:t>
            </a:r>
          </a:p>
        </p:txBody>
      </p:sp>
    </p:spTree>
    <p:extLst>
      <p:ext uri="{BB962C8B-B14F-4D97-AF65-F5344CB8AC3E}">
        <p14:creationId xmlns:p14="http://schemas.microsoft.com/office/powerpoint/2010/main" val="26924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29415-9CF4-8105-9ED6-F51397DDA196}"/>
              </a:ext>
            </a:extLst>
          </p:cNvPr>
          <p:cNvSpPr>
            <a:spLocks noGrp="1"/>
          </p:cNvSpPr>
          <p:nvPr>
            <p:ph type="title"/>
          </p:nvPr>
        </p:nvSpPr>
        <p:spPr>
          <a:xfrm>
            <a:off x="838200" y="0"/>
            <a:ext cx="10515600" cy="1325563"/>
          </a:xfrm>
        </p:spPr>
        <p:txBody>
          <a:bodyPr>
            <a:normAutofit/>
          </a:bodyPr>
          <a:lstStyle/>
          <a:p>
            <a:pPr algn="ctr"/>
            <a:r>
              <a:rPr lang="en-IN" sz="5400" b="1" dirty="0">
                <a:solidFill>
                  <a:srgbClr val="C00000"/>
                </a:solidFill>
              </a:rPr>
              <a:t>Theme of World Engineering Day</a:t>
            </a:r>
          </a:p>
        </p:txBody>
      </p:sp>
      <p:sp>
        <p:nvSpPr>
          <p:cNvPr id="3" name="Content Placeholder 2">
            <a:extLst>
              <a:ext uri="{FF2B5EF4-FFF2-40B4-BE49-F238E27FC236}">
                <a16:creationId xmlns:a16="http://schemas.microsoft.com/office/drawing/2014/main" id="{430785A8-02B9-7761-9EDD-B710D4BDF4B3}"/>
              </a:ext>
            </a:extLst>
          </p:cNvPr>
          <p:cNvSpPr>
            <a:spLocks noGrp="1"/>
          </p:cNvSpPr>
          <p:nvPr>
            <p:ph idx="1"/>
          </p:nvPr>
        </p:nvSpPr>
        <p:spPr>
          <a:xfrm>
            <a:off x="0" y="1415142"/>
            <a:ext cx="12192000" cy="5442857"/>
          </a:xfrm>
        </p:spPr>
        <p:txBody>
          <a:bodyPr>
            <a:normAutofit/>
          </a:bodyPr>
          <a:lstStyle/>
          <a:p>
            <a:r>
              <a:rPr lang="en-US" sz="3600" dirty="0">
                <a:solidFill>
                  <a:srgbClr val="00B0F0"/>
                </a:solidFill>
              </a:rPr>
              <a:t>World Engineering Day for Sustainable Development is celebrating this day under the theme</a:t>
            </a:r>
            <a:r>
              <a:rPr lang="en-US" sz="3600" dirty="0"/>
              <a:t>: "</a:t>
            </a:r>
            <a:r>
              <a:rPr lang="en-US" sz="4000" dirty="0">
                <a:solidFill>
                  <a:srgbClr val="FF0000"/>
                </a:solidFill>
              </a:rPr>
              <a:t>Shaping a Sustainable Future Through Engineering". </a:t>
            </a:r>
            <a:endParaRPr lang="en-US" sz="3600" dirty="0">
              <a:solidFill>
                <a:srgbClr val="FF0000"/>
              </a:solidFill>
            </a:endParaRPr>
          </a:p>
          <a:p>
            <a:r>
              <a:rPr lang="en-US" sz="3600" dirty="0">
                <a:solidFill>
                  <a:srgbClr val="00B050"/>
                </a:solidFill>
              </a:rPr>
              <a:t>This theme emphasizes the critical role engineering plays in achieving the United Nations' Sustainable Development Goals (SDGs). </a:t>
            </a:r>
          </a:p>
          <a:p>
            <a:r>
              <a:rPr lang="en-US" sz="3600" dirty="0">
                <a:solidFill>
                  <a:srgbClr val="00B0F0"/>
                </a:solidFill>
              </a:rPr>
              <a:t>The 2025 celebration aims to bring together policymakers, leading scientists, engineers, industry representatives, and international organizations to explore how engineering can drive sustainable development and address global challenges</a:t>
            </a:r>
            <a:r>
              <a:rPr lang="en-US" sz="3600" dirty="0"/>
              <a:t>. </a:t>
            </a:r>
            <a:endParaRPr lang="en-IN" sz="3600" dirty="0"/>
          </a:p>
        </p:txBody>
      </p:sp>
    </p:spTree>
    <p:extLst>
      <p:ext uri="{BB962C8B-B14F-4D97-AF65-F5344CB8AC3E}">
        <p14:creationId xmlns:p14="http://schemas.microsoft.com/office/powerpoint/2010/main" val="2491154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2452662" y="1714488"/>
            <a:ext cx="7429552" cy="3500462"/>
          </a:xfrm>
        </p:spPr>
        <p:txBody>
          <a:bodyPr/>
          <a:lstStyle/>
          <a:p>
            <a:pPr>
              <a:buFont typeface="Wingdings 2" pitchFamily="18" charset="2"/>
              <a:buNone/>
            </a:pPr>
            <a:r>
              <a:rPr lang="en-US" sz="4000" b="1" dirty="0"/>
              <a:t>Impact on the Urban Hydrology</a:t>
            </a:r>
          </a:p>
          <a:p>
            <a:pPr>
              <a:buFont typeface="Wingdings 2" pitchFamily="18" charset="2"/>
              <a:buNone/>
            </a:pPr>
            <a:endParaRPr lang="en-US" sz="4000" b="1" dirty="0"/>
          </a:p>
          <a:p>
            <a:pPr>
              <a:buNone/>
            </a:pPr>
            <a:r>
              <a:rPr lang="en-US" sz="3600" b="1" i="1" dirty="0">
                <a:solidFill>
                  <a:srgbClr val="0070C0"/>
                </a:solidFill>
              </a:rPr>
              <a:t>Water Supply</a:t>
            </a:r>
          </a:p>
          <a:p>
            <a:pPr>
              <a:buNone/>
            </a:pPr>
            <a:r>
              <a:rPr lang="en-US" sz="3600" b="1" i="1" dirty="0">
                <a:solidFill>
                  <a:srgbClr val="0070C0"/>
                </a:solidFill>
              </a:rPr>
              <a:t>Drainage  </a:t>
            </a:r>
          </a:p>
          <a:p>
            <a:pPr>
              <a:buNone/>
            </a:pPr>
            <a:r>
              <a:rPr lang="en-US" sz="3600" b="1" i="1" dirty="0">
                <a:solidFill>
                  <a:srgbClr val="0070C0"/>
                </a:solidFill>
              </a:rPr>
              <a:t>Ground Water Recharge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12192000" cy="838200"/>
          </a:xfrm>
        </p:spPr>
        <p:txBody>
          <a:bodyPr/>
          <a:lstStyle/>
          <a:p>
            <a:pPr algn="ctr"/>
            <a:r>
              <a:rPr lang="en-US" b="1" i="1" cap="none" dirty="0">
                <a:solidFill>
                  <a:srgbClr val="C00000"/>
                </a:solidFill>
              </a:rPr>
              <a:t>How Changes Affect Urban Life</a:t>
            </a:r>
          </a:p>
        </p:txBody>
      </p:sp>
      <p:sp>
        <p:nvSpPr>
          <p:cNvPr id="3" name="Content Placeholder 2"/>
          <p:cNvSpPr>
            <a:spLocks noGrp="1"/>
          </p:cNvSpPr>
          <p:nvPr>
            <p:ph idx="1"/>
          </p:nvPr>
        </p:nvSpPr>
        <p:spPr>
          <a:xfrm>
            <a:off x="0" y="1142985"/>
            <a:ext cx="12192000" cy="5715015"/>
          </a:xfrm>
        </p:spPr>
        <p:txBody>
          <a:bodyPr>
            <a:normAutofit/>
          </a:bodyPr>
          <a:lstStyle/>
          <a:p>
            <a:r>
              <a:rPr lang="en-US" sz="3600" b="1" dirty="0"/>
              <a:t>Intense rainfall stresses drainage system, causes waterlogging, damages structures</a:t>
            </a:r>
          </a:p>
          <a:p>
            <a:endParaRPr lang="en-US" sz="3600" b="1" dirty="0"/>
          </a:p>
          <a:p>
            <a:r>
              <a:rPr lang="en-US" sz="3600" b="1" dirty="0"/>
              <a:t>Reduces ground water recharge </a:t>
            </a:r>
          </a:p>
          <a:p>
            <a:endParaRPr lang="en-US" sz="3600" b="1" dirty="0"/>
          </a:p>
          <a:p>
            <a:r>
              <a:rPr lang="en-US" sz="3600" b="1" dirty="0"/>
              <a:t>High temperature increases water demand and stresses water supply system</a:t>
            </a:r>
          </a:p>
          <a:p>
            <a:endParaRPr lang="en-US" sz="3600" b="1" dirty="0"/>
          </a:p>
          <a:p>
            <a:r>
              <a:rPr lang="en-US" sz="3600" b="1" dirty="0"/>
              <a:t>High humidity increases chances of eruption of diseases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A0DB4-D818-8B37-6FA1-73B139BB1D4C}"/>
              </a:ext>
            </a:extLst>
          </p:cNvPr>
          <p:cNvSpPr>
            <a:spLocks noGrp="1"/>
          </p:cNvSpPr>
          <p:nvPr>
            <p:ph type="title"/>
          </p:nvPr>
        </p:nvSpPr>
        <p:spPr/>
        <p:txBody>
          <a:bodyPr/>
          <a:lstStyle/>
          <a:p>
            <a:r>
              <a:rPr lang="en-IN" dirty="0"/>
              <a:t>New initiatives for minimising GH gases</a:t>
            </a:r>
          </a:p>
        </p:txBody>
      </p:sp>
      <p:pic>
        <p:nvPicPr>
          <p:cNvPr id="1026" name="Picture 2">
            <a:extLst>
              <a:ext uri="{FF2B5EF4-FFF2-40B4-BE49-F238E27FC236}">
                <a16:creationId xmlns:a16="http://schemas.microsoft.com/office/drawing/2014/main" id="{C83E32A6-0AD6-3EC8-9789-64359BE367F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3223" y="1825625"/>
            <a:ext cx="740555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735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1886" y="142853"/>
            <a:ext cx="11386457" cy="857812"/>
          </a:xfrm>
          <a:prstGeom prst="round2DiagRect">
            <a:avLst/>
          </a:prstGeom>
          <a:solidFill>
            <a:schemeClr val="accent5">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normAutofit fontScale="90000"/>
          </a:bodyPr>
          <a:lstStyle/>
          <a:p>
            <a:pPr lvl="0" algn="ctr"/>
            <a:r>
              <a:rPr lang="en-US" sz="5400" b="1" i="1" dirty="0">
                <a:solidFill>
                  <a:srgbClr val="C00000"/>
                </a:solidFill>
              </a:rPr>
              <a:t>Boat Based Solar Pumping System </a:t>
            </a:r>
          </a:p>
        </p:txBody>
      </p:sp>
      <p:sp>
        <p:nvSpPr>
          <p:cNvPr id="3" name="Content Placeholder 2"/>
          <p:cNvSpPr>
            <a:spLocks noGrp="1"/>
          </p:cNvSpPr>
          <p:nvPr>
            <p:ph idx="1"/>
          </p:nvPr>
        </p:nvSpPr>
        <p:spPr>
          <a:xfrm>
            <a:off x="969327" y="1091877"/>
            <a:ext cx="5115787" cy="5483094"/>
          </a:xfrm>
        </p:spPr>
        <p:txBody>
          <a:bodyPr>
            <a:normAutofit fontScale="25000" lnSpcReduction="20000"/>
          </a:bodyPr>
          <a:lstStyle/>
          <a:p>
            <a:pPr algn="just"/>
            <a:endParaRPr lang="en-US" dirty="0"/>
          </a:p>
          <a:p>
            <a:pPr algn="just">
              <a:lnSpc>
                <a:spcPct val="120000"/>
              </a:lnSpc>
            </a:pPr>
            <a:r>
              <a:rPr lang="en-US" sz="8000" b="1" dirty="0">
                <a:solidFill>
                  <a:srgbClr val="7030A0"/>
                </a:solidFill>
              </a:rPr>
              <a:t>Designed and Developed by </a:t>
            </a:r>
            <a:r>
              <a:rPr lang="en-US" sz="8000" dirty="0"/>
              <a:t>– RPCAU, </a:t>
            </a:r>
            <a:r>
              <a:rPr lang="en-US" sz="8000" dirty="0" err="1"/>
              <a:t>Pusa</a:t>
            </a:r>
            <a:endParaRPr lang="en-US" sz="8000" dirty="0"/>
          </a:p>
          <a:p>
            <a:pPr algn="just">
              <a:lnSpc>
                <a:spcPct val="120000"/>
              </a:lnSpc>
            </a:pPr>
            <a:r>
              <a:rPr lang="en-US" sz="8000" b="1" dirty="0">
                <a:solidFill>
                  <a:srgbClr val="7030A0"/>
                </a:solidFill>
              </a:rPr>
              <a:t>Target Beneficiaries : </a:t>
            </a:r>
            <a:r>
              <a:rPr lang="en-US" sz="8000" i="1" dirty="0" err="1">
                <a:solidFill>
                  <a:srgbClr val="0070C0"/>
                </a:solidFill>
              </a:rPr>
              <a:t>Diara</a:t>
            </a:r>
            <a:r>
              <a:rPr lang="en-US" sz="8000" i="1" dirty="0">
                <a:solidFill>
                  <a:srgbClr val="0070C0"/>
                </a:solidFill>
              </a:rPr>
              <a:t> Land ,</a:t>
            </a:r>
            <a:r>
              <a:rPr lang="en-US" sz="8000" dirty="0">
                <a:solidFill>
                  <a:srgbClr val="0070C0"/>
                </a:solidFill>
              </a:rPr>
              <a:t> </a:t>
            </a:r>
            <a:r>
              <a:rPr lang="en-US" sz="8000" i="1" dirty="0" err="1">
                <a:solidFill>
                  <a:srgbClr val="0070C0"/>
                </a:solidFill>
              </a:rPr>
              <a:t>Dhab</a:t>
            </a:r>
            <a:r>
              <a:rPr lang="en-US" sz="8000" i="1" dirty="0">
                <a:solidFill>
                  <a:srgbClr val="0070C0"/>
                </a:solidFill>
              </a:rPr>
              <a:t> Land  </a:t>
            </a:r>
            <a:r>
              <a:rPr lang="en-US" sz="8000" dirty="0">
                <a:solidFill>
                  <a:srgbClr val="0070C0"/>
                </a:solidFill>
              </a:rPr>
              <a:t>and river island Farmers of North Bihar and Eastern UP.</a:t>
            </a:r>
            <a:endParaRPr lang="en-US" sz="8000" dirty="0"/>
          </a:p>
          <a:p>
            <a:pPr algn="just">
              <a:lnSpc>
                <a:spcPct val="120000"/>
              </a:lnSpc>
            </a:pPr>
            <a:r>
              <a:rPr lang="en-US" sz="8000" b="1" dirty="0">
                <a:solidFill>
                  <a:srgbClr val="7030A0"/>
                </a:solidFill>
              </a:rPr>
              <a:t>Rational of the Innovation: </a:t>
            </a:r>
            <a:r>
              <a:rPr lang="en-US" sz="8000" dirty="0"/>
              <a:t>In </a:t>
            </a:r>
            <a:r>
              <a:rPr lang="en-US" sz="8000" i="1" dirty="0" err="1"/>
              <a:t>Diara</a:t>
            </a:r>
            <a:r>
              <a:rPr lang="en-US" sz="8000" dirty="0"/>
              <a:t> and </a:t>
            </a:r>
            <a:r>
              <a:rPr lang="en-US" sz="8000" i="1" dirty="0" err="1"/>
              <a:t>Dhab</a:t>
            </a:r>
            <a:r>
              <a:rPr lang="en-US" sz="8000" dirty="0"/>
              <a:t> land farming is available for a few months in a year, the pumps and other equipment mounted on land, get flooded and are difficult to use. </a:t>
            </a:r>
          </a:p>
          <a:p>
            <a:pPr algn="just">
              <a:lnSpc>
                <a:spcPct val="120000"/>
              </a:lnSpc>
            </a:pPr>
            <a:r>
              <a:rPr lang="en-US" sz="8000" b="1" dirty="0">
                <a:solidFill>
                  <a:srgbClr val="7030A0"/>
                </a:solidFill>
              </a:rPr>
              <a:t>Major Components : </a:t>
            </a:r>
          </a:p>
          <a:p>
            <a:pPr marL="359991" indent="0" algn="just">
              <a:lnSpc>
                <a:spcPct val="120000"/>
              </a:lnSpc>
              <a:spcBef>
                <a:spcPts val="0"/>
              </a:spcBef>
              <a:buFont typeface="Wingdings" pitchFamily="2" charset="2"/>
              <a:buChar char="Ø"/>
            </a:pPr>
            <a:r>
              <a:rPr lang="en-US" sz="8000" dirty="0"/>
              <a:t>       </a:t>
            </a:r>
            <a:r>
              <a:rPr lang="en-US" sz="8000" dirty="0">
                <a:solidFill>
                  <a:srgbClr val="C00000"/>
                </a:solidFill>
              </a:rPr>
              <a:t>Solar Panels- 1800 watt</a:t>
            </a:r>
          </a:p>
          <a:p>
            <a:pPr marL="359991" indent="0" algn="just">
              <a:lnSpc>
                <a:spcPct val="120000"/>
              </a:lnSpc>
              <a:spcBef>
                <a:spcPts val="0"/>
              </a:spcBef>
              <a:buFont typeface="Wingdings" pitchFamily="2" charset="2"/>
              <a:buChar char="Ø"/>
            </a:pPr>
            <a:r>
              <a:rPr lang="en-US" sz="8000" dirty="0">
                <a:solidFill>
                  <a:srgbClr val="C00000"/>
                </a:solidFill>
              </a:rPr>
              <a:t>       Submersible Pump-2 hp DC Pump</a:t>
            </a:r>
          </a:p>
          <a:p>
            <a:pPr marL="359991" indent="0" algn="just">
              <a:lnSpc>
                <a:spcPct val="120000"/>
              </a:lnSpc>
              <a:spcBef>
                <a:spcPts val="0"/>
              </a:spcBef>
              <a:buFont typeface="Wingdings" pitchFamily="2" charset="2"/>
              <a:buChar char="Ø"/>
            </a:pPr>
            <a:r>
              <a:rPr lang="en-US" sz="8000" dirty="0">
                <a:solidFill>
                  <a:srgbClr val="C00000"/>
                </a:solidFill>
              </a:rPr>
              <a:t>       Wooden Boat</a:t>
            </a:r>
          </a:p>
          <a:p>
            <a:pPr marL="359991" indent="0" algn="just">
              <a:lnSpc>
                <a:spcPct val="120000"/>
              </a:lnSpc>
              <a:spcBef>
                <a:spcPts val="0"/>
              </a:spcBef>
              <a:buFont typeface="Wingdings" pitchFamily="2" charset="2"/>
              <a:buChar char="Ø"/>
            </a:pPr>
            <a:r>
              <a:rPr lang="en-US" sz="8000" dirty="0">
                <a:solidFill>
                  <a:srgbClr val="C00000"/>
                </a:solidFill>
              </a:rPr>
              <a:t>        Controller</a:t>
            </a:r>
          </a:p>
          <a:p>
            <a:pPr algn="just">
              <a:lnSpc>
                <a:spcPct val="120000"/>
              </a:lnSpc>
            </a:pPr>
            <a:r>
              <a:rPr lang="en-US" sz="8000" b="1" dirty="0">
                <a:solidFill>
                  <a:srgbClr val="7030A0"/>
                </a:solidFill>
              </a:rPr>
              <a:t>Discharge</a:t>
            </a:r>
            <a:r>
              <a:rPr lang="en-US" sz="8000" dirty="0">
                <a:solidFill>
                  <a:srgbClr val="7030A0"/>
                </a:solidFill>
              </a:rPr>
              <a:t> :</a:t>
            </a:r>
            <a:r>
              <a:rPr lang="en-US" sz="8000" dirty="0">
                <a:solidFill>
                  <a:schemeClr val="accent1"/>
                </a:solidFill>
              </a:rPr>
              <a:t> </a:t>
            </a:r>
            <a:r>
              <a:rPr lang="en-US" sz="8000" dirty="0"/>
              <a:t>5-6 </a:t>
            </a:r>
            <a:r>
              <a:rPr lang="en-US" sz="8000" dirty="0" err="1"/>
              <a:t>lps</a:t>
            </a:r>
            <a:endParaRPr lang="en-US" sz="8000" dirty="0"/>
          </a:p>
          <a:p>
            <a:pPr algn="just"/>
            <a:endParaRPr lang="en-US" sz="8000" dirty="0"/>
          </a:p>
          <a:p>
            <a:pPr algn="just"/>
            <a:endParaRPr lang="en-US" sz="6400" dirty="0"/>
          </a:p>
          <a:p>
            <a:pPr algn="just"/>
            <a:endParaRPr lang="en-US" dirty="0"/>
          </a:p>
          <a:p>
            <a:pPr algn="just"/>
            <a:endParaRPr lang="en-US" dirty="0"/>
          </a:p>
          <a:p>
            <a:pPr algn="just"/>
            <a:endParaRPr lang="en-US" dirty="0"/>
          </a:p>
        </p:txBody>
      </p:sp>
      <p:pic>
        <p:nvPicPr>
          <p:cNvPr id="5" name="Picture 4" descr="IMG_20170302_080744150.jpg"/>
          <p:cNvPicPr>
            <a:picLocks/>
          </p:cNvPicPr>
          <p:nvPr/>
        </p:nvPicPr>
        <p:blipFill>
          <a:blip r:embed="rId2" cstate="print"/>
          <a:stretch>
            <a:fillRect/>
          </a:stretch>
        </p:blipFill>
        <p:spPr>
          <a:xfrm>
            <a:off x="6564226" y="1772816"/>
            <a:ext cx="4384001" cy="3960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ounded Rectangle 5"/>
          <p:cNvSpPr/>
          <p:nvPr/>
        </p:nvSpPr>
        <p:spPr>
          <a:xfrm>
            <a:off x="6564221" y="5986738"/>
            <a:ext cx="4050712" cy="4226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Patent Application No. : </a:t>
            </a:r>
            <a:r>
              <a:rPr lang="en-IN" b="1" dirty="0"/>
              <a:t>201931029841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0"/>
            <a:ext cx="12192000" cy="838200"/>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21920" tIns="121920" rIns="121920" bIns="121920" numCol="1" spcCol="1270" rtlCol="0" anchor="ctr" anchorCtr="0">
            <a:noAutofit/>
          </a:bodyPr>
          <a:lstStyle>
            <a:lvl1pPr algn="ctr" defTabSz="1422400">
              <a:lnSpc>
                <a:spcPct val="90000"/>
              </a:lnSpc>
              <a:spcBef>
                <a:spcPct val="0"/>
              </a:spcBef>
              <a:spcAft>
                <a:spcPct val="35000"/>
              </a:spcAft>
              <a:buNone/>
              <a:defRPr sz="3200" b="1">
                <a:solidFill>
                  <a:schemeClr val="lt1">
                    <a:hueOff val="0"/>
                    <a:satOff val="0"/>
                    <a:lumOff val="0"/>
                    <a:alphaOff val="0"/>
                  </a:schemeClr>
                </a:solidFill>
              </a:defRPr>
            </a:lvl1pPr>
            <a:lvl2pPr>
              <a:defRPr>
                <a:solidFill>
                  <a:schemeClr val="lt1">
                    <a:hueOff val="0"/>
                    <a:satOff val="0"/>
                    <a:lumOff val="0"/>
                    <a:alphaOff val="0"/>
                  </a:schemeClr>
                </a:solidFill>
              </a:defRPr>
            </a:lvl2pPr>
            <a:lvl3pPr>
              <a:defRPr>
                <a:solidFill>
                  <a:schemeClr val="lt1">
                    <a:hueOff val="0"/>
                    <a:satOff val="0"/>
                    <a:lumOff val="0"/>
                    <a:alphaOff val="0"/>
                  </a:schemeClr>
                </a:solidFill>
              </a:defRPr>
            </a:lvl3pPr>
            <a:lvl4pPr>
              <a:defRPr>
                <a:solidFill>
                  <a:schemeClr val="lt1">
                    <a:hueOff val="0"/>
                    <a:satOff val="0"/>
                    <a:lumOff val="0"/>
                    <a:alphaOff val="0"/>
                  </a:schemeClr>
                </a:solidFill>
              </a:defRPr>
            </a:lvl4pPr>
            <a:lvl5pPr>
              <a:defRPr>
                <a:solidFill>
                  <a:schemeClr val="lt1">
                    <a:hueOff val="0"/>
                    <a:satOff val="0"/>
                    <a:lumOff val="0"/>
                    <a:alphaOff val="0"/>
                  </a:schemeClr>
                </a:solidFill>
              </a:defRPr>
            </a:lvl5pPr>
            <a:lvl6pPr>
              <a:defRPr>
                <a:solidFill>
                  <a:schemeClr val="lt1">
                    <a:hueOff val="0"/>
                    <a:satOff val="0"/>
                    <a:lumOff val="0"/>
                    <a:alphaOff val="0"/>
                  </a:schemeClr>
                </a:solidFill>
              </a:defRPr>
            </a:lvl6pPr>
            <a:lvl7pPr>
              <a:defRPr>
                <a:solidFill>
                  <a:schemeClr val="lt1">
                    <a:hueOff val="0"/>
                    <a:satOff val="0"/>
                    <a:lumOff val="0"/>
                    <a:alphaOff val="0"/>
                  </a:schemeClr>
                </a:solidFill>
              </a:defRPr>
            </a:lvl7pPr>
            <a:lvl8pPr>
              <a:defRPr>
                <a:solidFill>
                  <a:schemeClr val="lt1">
                    <a:hueOff val="0"/>
                    <a:satOff val="0"/>
                    <a:lumOff val="0"/>
                    <a:alphaOff val="0"/>
                  </a:schemeClr>
                </a:solidFill>
              </a:defRPr>
            </a:lvl8pPr>
            <a:lvl9pPr>
              <a:defRPr>
                <a:solidFill>
                  <a:schemeClr val="lt1">
                    <a:hueOff val="0"/>
                    <a:satOff val="0"/>
                    <a:lumOff val="0"/>
                    <a:alphaOff val="0"/>
                  </a:schemeClr>
                </a:solidFill>
              </a:defRPr>
            </a:lvl9pPr>
          </a:lstStyle>
          <a:p>
            <a:r>
              <a:rPr lang="en-IN" dirty="0"/>
              <a:t>Trailer Based System</a:t>
            </a:r>
          </a:p>
        </p:txBody>
      </p:sp>
      <p:pic>
        <p:nvPicPr>
          <p:cNvPr id="17"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3197" y="4267200"/>
            <a:ext cx="541400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C:\Users\admin\Downloads\Sol  x2.jpg"/>
          <p:cNvPicPr>
            <a:picLocks noChangeAspect="1" noChangeArrowheads="1"/>
          </p:cNvPicPr>
          <p:nvPr/>
        </p:nvPicPr>
        <p:blipFill>
          <a:blip r:embed="rId3" cstate="print"/>
          <a:srcRect l="5333" t="46666" r="4000" b="30056"/>
          <a:stretch>
            <a:fillRect/>
          </a:stretch>
        </p:blipFill>
        <p:spPr bwMode="auto">
          <a:xfrm>
            <a:off x="203199" y="847168"/>
            <a:ext cx="6105236" cy="3191435"/>
          </a:xfrm>
          <a:prstGeom prst="rect">
            <a:avLst/>
          </a:prstGeom>
          <a:noFill/>
        </p:spPr>
      </p:pic>
      <p:pic>
        <p:nvPicPr>
          <p:cNvPr id="19" name="Picture 3" descr="C:\Users\admin\Downloads\Sol  x2.jpg"/>
          <p:cNvPicPr>
            <a:picLocks noChangeAspect="1" noChangeArrowheads="1"/>
          </p:cNvPicPr>
          <p:nvPr/>
        </p:nvPicPr>
        <p:blipFill>
          <a:blip r:embed="rId3" cstate="print"/>
          <a:srcRect l="5333" t="70604" r="4000" b="2222"/>
          <a:stretch>
            <a:fillRect/>
          </a:stretch>
        </p:blipFill>
        <p:spPr bwMode="auto">
          <a:xfrm>
            <a:off x="6299200" y="838200"/>
            <a:ext cx="5791200" cy="3124200"/>
          </a:xfrm>
          <a:prstGeom prst="rect">
            <a:avLst/>
          </a:prstGeom>
          <a:noFill/>
        </p:spPr>
      </p:pic>
      <p:sp>
        <p:nvSpPr>
          <p:cNvPr id="20" name="TextBox 19"/>
          <p:cNvSpPr txBox="1"/>
          <p:nvPr/>
        </p:nvSpPr>
        <p:spPr>
          <a:xfrm>
            <a:off x="508000" y="4495800"/>
            <a:ext cx="5384800" cy="1938992"/>
          </a:xfrm>
          <a:prstGeom prst="rect">
            <a:avLst/>
          </a:prstGeom>
          <a:solidFill>
            <a:srgbClr val="92D05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Power :2HP</a:t>
            </a:r>
          </a:p>
          <a:p>
            <a:r>
              <a:rPr lang="en-US" sz="2000" dirty="0"/>
              <a:t>Suitable for Tal &amp; </a:t>
            </a:r>
            <a:r>
              <a:rPr lang="en-US" sz="2000" dirty="0" err="1"/>
              <a:t>Diara</a:t>
            </a:r>
            <a:r>
              <a:rPr lang="en-US" sz="2000" dirty="0"/>
              <a:t> Area</a:t>
            </a:r>
          </a:p>
          <a:p>
            <a:r>
              <a:rPr lang="en-US" sz="2000" dirty="0"/>
              <a:t>Mounted on normal Tractor Trolley</a:t>
            </a:r>
          </a:p>
          <a:p>
            <a:r>
              <a:rPr lang="en-US" sz="2000" dirty="0"/>
              <a:t>Irrigation Potential: 5-6 Acre</a:t>
            </a:r>
          </a:p>
          <a:p>
            <a:r>
              <a:rPr lang="en-US" sz="2000" dirty="0"/>
              <a:t>Approx Cost: 4.0 </a:t>
            </a:r>
            <a:r>
              <a:rPr lang="en-US" sz="2000" dirty="0" err="1"/>
              <a:t>Lakh</a:t>
            </a:r>
            <a:endParaRPr lang="en-US" sz="2000" dirty="0"/>
          </a:p>
          <a:p>
            <a:endParaRPr lang="en-US" sz="2000" dirty="0"/>
          </a:p>
        </p:txBody>
      </p:sp>
      <p:pic>
        <p:nvPicPr>
          <p:cNvPr id="21" name="Picture 1" descr="C:\Users\admin\Downloads\IMG_20180413_151720.jpg"/>
          <p:cNvPicPr>
            <a:picLocks noChangeAspect="1" noChangeArrowheads="1"/>
          </p:cNvPicPr>
          <p:nvPr/>
        </p:nvPicPr>
        <p:blipFill>
          <a:blip r:embed="rId4" cstate="print"/>
          <a:srcRect t="24815" r="55000" b="52963"/>
          <a:stretch>
            <a:fillRect/>
          </a:stretch>
        </p:blipFill>
        <p:spPr bwMode="auto">
          <a:xfrm>
            <a:off x="6299200" y="914400"/>
            <a:ext cx="5750560" cy="1447800"/>
          </a:xfrm>
          <a:prstGeom prst="rect">
            <a:avLst/>
          </a:prstGeom>
          <a:noFill/>
        </p:spPr>
      </p:pic>
      <p:pic>
        <p:nvPicPr>
          <p:cNvPr id="22" name="Picture 3" descr="C:\Users\admin\Downloads\Sol  x2.jpg"/>
          <p:cNvPicPr>
            <a:picLocks noChangeAspect="1" noChangeArrowheads="1"/>
          </p:cNvPicPr>
          <p:nvPr/>
        </p:nvPicPr>
        <p:blipFill rotWithShape="1">
          <a:blip r:embed="rId3" cstate="print"/>
          <a:srcRect l="50666" t="84191" r="4000" b="2222"/>
          <a:stretch/>
        </p:blipFill>
        <p:spPr bwMode="auto">
          <a:xfrm>
            <a:off x="6308436" y="2400300"/>
            <a:ext cx="5781965" cy="1714500"/>
          </a:xfrm>
          <a:prstGeom prst="rect">
            <a:avLst/>
          </a:prstGeom>
          <a:noFill/>
        </p:spPr>
      </p:pic>
    </p:spTree>
    <p:extLst>
      <p:ext uri="{BB962C8B-B14F-4D97-AF65-F5344CB8AC3E}">
        <p14:creationId xmlns:p14="http://schemas.microsoft.com/office/powerpoint/2010/main" val="2317069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884BCA-1978-49CC-8588-5399D7CABDE7}"/>
              </a:ext>
            </a:extLst>
          </p:cNvPr>
          <p:cNvGrpSpPr/>
          <p:nvPr/>
        </p:nvGrpSpPr>
        <p:grpSpPr>
          <a:xfrm>
            <a:off x="5378757"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BE8AA9BD-5B28-4BB1-803B-54BB6E1B0DE1}"/>
              </a:ext>
            </a:extLst>
          </p:cNvPr>
          <p:cNvSpPr txBox="1"/>
          <p:nvPr/>
        </p:nvSpPr>
        <p:spPr>
          <a:xfrm>
            <a:off x="2456544" y="131812"/>
            <a:ext cx="7278915" cy="707886"/>
          </a:xfrm>
          <a:prstGeom prst="rect">
            <a:avLst/>
          </a:prstGeom>
          <a:noFill/>
        </p:spPr>
        <p:txBody>
          <a:bodyPr wrap="square" rtlCol="0">
            <a:spAutoFit/>
          </a:bodyPr>
          <a:lstStyle/>
          <a:p>
            <a:pPr algn="ctr"/>
            <a:r>
              <a:rPr lang="en-US" sz="4000" dirty="0">
                <a:solidFill>
                  <a:schemeClr val="bg1">
                    <a:lumMod val="65000"/>
                  </a:schemeClr>
                </a:solidFill>
                <a:latin typeface="Tw Cen MT" panose="020B0602020104020603" pitchFamily="34" charset="0"/>
              </a:rPr>
              <a:t>VARITIES</a:t>
            </a:r>
          </a:p>
        </p:txBody>
      </p:sp>
      <p:sp>
        <p:nvSpPr>
          <p:cNvPr id="11" name="Title 1"/>
          <p:cNvSpPr txBox="1">
            <a:spLocks/>
          </p:cNvSpPr>
          <p:nvPr/>
        </p:nvSpPr>
        <p:spPr>
          <a:xfrm>
            <a:off x="0" y="6096"/>
            <a:ext cx="12192000" cy="792162"/>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21920" tIns="121920" rIns="121920" bIns="121920" numCol="1" spcCol="1270" rtlCol="0" anchor="ctr" anchorCtr="0">
            <a:noAutofit/>
          </a:bodyPr>
          <a:lstStyle>
            <a:lvl1pPr algn="ctr" defTabSz="1422400">
              <a:lnSpc>
                <a:spcPct val="90000"/>
              </a:lnSpc>
              <a:spcBef>
                <a:spcPct val="0"/>
              </a:spcBef>
              <a:spcAft>
                <a:spcPct val="35000"/>
              </a:spcAft>
              <a:buNone/>
              <a:defRPr sz="3200" b="1">
                <a:solidFill>
                  <a:schemeClr val="lt1">
                    <a:hueOff val="0"/>
                    <a:satOff val="0"/>
                    <a:lumOff val="0"/>
                    <a:alphaOff val="0"/>
                  </a:schemeClr>
                </a:solidFill>
              </a:defRPr>
            </a:lvl1pPr>
            <a:lvl2pPr>
              <a:defRPr>
                <a:solidFill>
                  <a:schemeClr val="lt1">
                    <a:hueOff val="0"/>
                    <a:satOff val="0"/>
                    <a:lumOff val="0"/>
                    <a:alphaOff val="0"/>
                  </a:schemeClr>
                </a:solidFill>
              </a:defRPr>
            </a:lvl2pPr>
            <a:lvl3pPr>
              <a:defRPr>
                <a:solidFill>
                  <a:schemeClr val="lt1">
                    <a:hueOff val="0"/>
                    <a:satOff val="0"/>
                    <a:lumOff val="0"/>
                    <a:alphaOff val="0"/>
                  </a:schemeClr>
                </a:solidFill>
              </a:defRPr>
            </a:lvl3pPr>
            <a:lvl4pPr>
              <a:defRPr>
                <a:solidFill>
                  <a:schemeClr val="lt1">
                    <a:hueOff val="0"/>
                    <a:satOff val="0"/>
                    <a:lumOff val="0"/>
                    <a:alphaOff val="0"/>
                  </a:schemeClr>
                </a:solidFill>
              </a:defRPr>
            </a:lvl4pPr>
            <a:lvl5pPr>
              <a:defRPr>
                <a:solidFill>
                  <a:schemeClr val="lt1">
                    <a:hueOff val="0"/>
                    <a:satOff val="0"/>
                    <a:lumOff val="0"/>
                    <a:alphaOff val="0"/>
                  </a:schemeClr>
                </a:solidFill>
              </a:defRPr>
            </a:lvl5pPr>
            <a:lvl6pPr>
              <a:defRPr>
                <a:solidFill>
                  <a:schemeClr val="lt1">
                    <a:hueOff val="0"/>
                    <a:satOff val="0"/>
                    <a:lumOff val="0"/>
                    <a:alphaOff val="0"/>
                  </a:schemeClr>
                </a:solidFill>
              </a:defRPr>
            </a:lvl6pPr>
            <a:lvl7pPr>
              <a:defRPr>
                <a:solidFill>
                  <a:schemeClr val="lt1">
                    <a:hueOff val="0"/>
                    <a:satOff val="0"/>
                    <a:lumOff val="0"/>
                    <a:alphaOff val="0"/>
                  </a:schemeClr>
                </a:solidFill>
              </a:defRPr>
            </a:lvl7pPr>
            <a:lvl8pPr>
              <a:defRPr>
                <a:solidFill>
                  <a:schemeClr val="lt1">
                    <a:hueOff val="0"/>
                    <a:satOff val="0"/>
                    <a:lumOff val="0"/>
                    <a:alphaOff val="0"/>
                  </a:schemeClr>
                </a:solidFill>
              </a:defRPr>
            </a:lvl8pPr>
            <a:lvl9pPr>
              <a:defRPr>
                <a:solidFill>
                  <a:schemeClr val="lt1">
                    <a:hueOff val="0"/>
                    <a:satOff val="0"/>
                    <a:lumOff val="0"/>
                    <a:alphaOff val="0"/>
                  </a:schemeClr>
                </a:solidFill>
              </a:defRPr>
            </a:lvl9pPr>
          </a:lstStyle>
          <a:p>
            <a:r>
              <a:rPr lang="en-US" dirty="0"/>
              <a:t>SOLAR BASED MATSYA BANDHU</a:t>
            </a:r>
          </a:p>
        </p:txBody>
      </p:sp>
      <p:sp>
        <p:nvSpPr>
          <p:cNvPr id="12" name="Content Placeholder 2"/>
          <p:cNvSpPr txBox="1">
            <a:spLocks/>
          </p:cNvSpPr>
          <p:nvPr/>
        </p:nvSpPr>
        <p:spPr>
          <a:xfrm>
            <a:off x="609600" y="1143000"/>
            <a:ext cx="10972800" cy="1219200"/>
          </a:xfrm>
          <a:prstGeom prst="rect">
            <a:avLst/>
          </a:prstGeom>
        </p:spPr>
        <p:txBody>
          <a:bodyPr>
            <a:norm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6">
                    <a:lumMod val="50000"/>
                  </a:schemeClr>
                </a:solidFill>
                <a:effectLst/>
                <a:uLnTx/>
                <a:uFillTx/>
                <a:latin typeface="+mn-lt"/>
                <a:ea typeface="+mn-ea"/>
                <a:cs typeface="+mn-cs"/>
              </a:rPr>
              <a:t>This helps fish retailers to avoid distress sale in late hours of day as well a hygienic way of storing fish on roadside and it can also be used for fish selling going around city </a:t>
            </a:r>
            <a:r>
              <a:rPr kumimoji="0" lang="en-US" sz="2000" b="0" i="0" u="none" strike="noStrike" kern="1200" cap="none" spc="0" normalizeH="0" baseline="0" noProof="0" dirty="0" err="1">
                <a:ln>
                  <a:noFill/>
                </a:ln>
                <a:solidFill>
                  <a:schemeClr val="accent6">
                    <a:lumMod val="50000"/>
                  </a:schemeClr>
                </a:solidFill>
                <a:effectLst/>
                <a:uLnTx/>
                <a:uFillTx/>
                <a:latin typeface="+mn-lt"/>
                <a:ea typeface="+mn-ea"/>
                <a:cs typeface="+mn-cs"/>
              </a:rPr>
              <a:t>mohalla</a:t>
            </a:r>
            <a:r>
              <a:rPr kumimoji="0" lang="en-US" sz="2000" b="0" i="0" u="none" strike="noStrike" kern="1200" cap="none" spc="0" normalizeH="0" baseline="0" noProof="0" dirty="0">
                <a:ln>
                  <a:noFill/>
                </a:ln>
                <a:solidFill>
                  <a:schemeClr val="accent6">
                    <a:lumMod val="50000"/>
                  </a:schemeClr>
                </a:solidFill>
                <a:effectLst/>
                <a:uLnTx/>
                <a:uFillTx/>
                <a:latin typeface="+mn-lt"/>
                <a:ea typeface="+mn-ea"/>
                <a:cs typeface="+mn-cs"/>
              </a:rPr>
              <a:t>. Government of Bihar has ordered first lot of 25 such cart which can go up to 1000 depending upon response.</a:t>
            </a:r>
          </a:p>
        </p:txBody>
      </p:sp>
      <p:pic>
        <p:nvPicPr>
          <p:cNvPr id="13" name="Picture 2" descr="F:\fish trolly.jpg"/>
          <p:cNvPicPr>
            <a:picLocks noChangeAspect="1" noChangeArrowheads="1"/>
          </p:cNvPicPr>
          <p:nvPr/>
        </p:nvPicPr>
        <p:blipFill>
          <a:blip r:embed="rId2" cstate="print"/>
          <a:srcRect l="13268" r="20112"/>
          <a:stretch>
            <a:fillRect/>
          </a:stretch>
        </p:blipFill>
        <p:spPr bwMode="auto">
          <a:xfrm>
            <a:off x="812800" y="2286000"/>
            <a:ext cx="5384800" cy="3409950"/>
          </a:xfrm>
          <a:prstGeom prst="rect">
            <a:avLst/>
          </a:prstGeom>
          <a:noFill/>
        </p:spPr>
      </p:pic>
      <p:sp>
        <p:nvSpPr>
          <p:cNvPr id="14" name="Rectangle 13"/>
          <p:cNvSpPr/>
          <p:nvPr/>
        </p:nvSpPr>
        <p:spPr>
          <a:xfrm>
            <a:off x="3149600" y="5983069"/>
            <a:ext cx="6096000" cy="70788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r>
              <a:rPr lang="en-US" sz="2000" dirty="0"/>
              <a:t>Storage Capacity : 30-40 Kg.</a:t>
            </a:r>
          </a:p>
          <a:p>
            <a:pPr algn="just"/>
            <a:r>
              <a:rPr lang="en-US" sz="2000" dirty="0"/>
              <a:t>Approx cost: 1,10,000/-</a:t>
            </a:r>
          </a:p>
        </p:txBody>
      </p:sp>
      <p:pic>
        <p:nvPicPr>
          <p:cNvPr id="15" name="Picture 3" descr="C:\Documents and Settings\DShekhar1\Desktop\IMG-20180412-WA0024.jpg"/>
          <p:cNvPicPr>
            <a:picLocks noChangeAspect="1" noChangeArrowheads="1"/>
          </p:cNvPicPr>
          <p:nvPr/>
        </p:nvPicPr>
        <p:blipFill>
          <a:blip r:embed="rId3" cstate="print"/>
          <a:srcRect l="17925" t="11667" r="40566" b="1667"/>
          <a:stretch>
            <a:fillRect/>
          </a:stretch>
        </p:blipFill>
        <p:spPr bwMode="auto">
          <a:xfrm>
            <a:off x="6807200" y="2286000"/>
            <a:ext cx="4470400" cy="3429000"/>
          </a:xfrm>
          <a:prstGeom prst="rect">
            <a:avLst/>
          </a:prstGeom>
          <a:noFill/>
        </p:spPr>
      </p:pic>
    </p:spTree>
    <p:extLst>
      <p:ext uri="{BB962C8B-B14F-4D97-AF65-F5344CB8AC3E}">
        <p14:creationId xmlns:p14="http://schemas.microsoft.com/office/powerpoint/2010/main" val="621590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66020"/>
            <a:ext cx="12192000" cy="657015"/>
          </a:xfrm>
          <a:solidFill>
            <a:schemeClr val="bg1"/>
          </a:solidFill>
          <a:scene3d>
            <a:camera prst="orthographicFront"/>
            <a:lightRig rig="threePt" dir="t"/>
          </a:scene3d>
          <a:sp3d>
            <a:bevelT w="139700"/>
            <a:bevelB/>
          </a:sp3d>
        </p:spPr>
        <p:style>
          <a:lnRef idx="1">
            <a:schemeClr val="accent6"/>
          </a:lnRef>
          <a:fillRef idx="3">
            <a:schemeClr val="accent6"/>
          </a:fillRef>
          <a:effectRef idx="2">
            <a:schemeClr val="accent6"/>
          </a:effectRef>
          <a:fontRef idx="minor">
            <a:schemeClr val="lt1"/>
          </a:fontRef>
        </p:style>
        <p:txBody>
          <a:bodyPr>
            <a:normAutofit fontScale="90000"/>
          </a:bodyPr>
          <a:lstStyle/>
          <a:p>
            <a:pPr algn="ctr"/>
            <a:r>
              <a:rPr lang="en-US" b="1" i="1" dirty="0">
                <a:solidFill>
                  <a:srgbClr val="C00000"/>
                </a:solidFill>
                <a:effectLst>
                  <a:outerShdw blurRad="38100" dist="38100" dir="2700000" algn="tl">
                    <a:srgbClr val="000000">
                      <a:alpha val="43137"/>
                    </a:srgbClr>
                  </a:outerShdw>
                </a:effectLst>
              </a:rPr>
              <a:t>Solar Tree based Pumping System </a:t>
            </a:r>
          </a:p>
        </p:txBody>
      </p:sp>
      <p:pic>
        <p:nvPicPr>
          <p:cNvPr id="5" name="Content Placeholder 3" descr="POSTER copy.jpg"/>
          <p:cNvPicPr>
            <a:picLocks noChangeAspect="1"/>
          </p:cNvPicPr>
          <p:nvPr/>
        </p:nvPicPr>
        <p:blipFill>
          <a:blip r:embed="rId2" cstate="print"/>
          <a:srcRect l="13208" t="19724" r="6248"/>
          <a:stretch>
            <a:fillRect/>
          </a:stretch>
        </p:blipFill>
        <p:spPr>
          <a:xfrm>
            <a:off x="653797" y="1445130"/>
            <a:ext cx="3846988" cy="4437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ED5C5FFD-78FD-46B8-8444-C4FEEBA0BE0D}"/>
              </a:ext>
            </a:extLst>
          </p:cNvPr>
          <p:cNvSpPr txBox="1"/>
          <p:nvPr/>
        </p:nvSpPr>
        <p:spPr>
          <a:xfrm>
            <a:off x="4909457" y="1311223"/>
            <a:ext cx="6945085" cy="6779676"/>
          </a:xfrm>
          <a:prstGeom prst="rect">
            <a:avLst/>
          </a:prstGeom>
          <a:noFill/>
        </p:spPr>
        <p:txBody>
          <a:bodyPr wrap="square">
            <a:spAutoFit/>
          </a:bodyPr>
          <a:lstStyle/>
          <a:p>
            <a:pPr algn="just">
              <a:lnSpc>
                <a:spcPct val="120000"/>
              </a:lnSpc>
            </a:pPr>
            <a:r>
              <a:rPr lang="en-US" sz="2800" b="1" dirty="0">
                <a:solidFill>
                  <a:srgbClr val="7030A0"/>
                </a:solidFill>
              </a:rPr>
              <a:t>Target Beneficiaries : </a:t>
            </a:r>
            <a:r>
              <a:rPr lang="en-US" sz="2800" i="1" dirty="0"/>
              <a:t>Tal land (South Bihar)</a:t>
            </a:r>
            <a:r>
              <a:rPr lang="en-US" sz="2800" dirty="0"/>
              <a:t> and </a:t>
            </a:r>
            <a:r>
              <a:rPr lang="en-US" sz="2800" i="1" dirty="0" err="1"/>
              <a:t>Diara</a:t>
            </a:r>
            <a:r>
              <a:rPr lang="en-US" sz="2800" dirty="0"/>
              <a:t> land Farmers (North Bihar and Eastern UP)</a:t>
            </a:r>
          </a:p>
          <a:p>
            <a:pPr algn="just">
              <a:lnSpc>
                <a:spcPct val="120000"/>
              </a:lnSpc>
            </a:pPr>
            <a:r>
              <a:rPr lang="en-US" sz="2800" b="1" dirty="0">
                <a:solidFill>
                  <a:srgbClr val="7030A0"/>
                </a:solidFill>
              </a:rPr>
              <a:t>Rational of the Innovation:</a:t>
            </a:r>
            <a:r>
              <a:rPr lang="en-US" sz="2800" b="1" dirty="0"/>
              <a:t> </a:t>
            </a:r>
            <a:r>
              <a:rPr lang="en-US" sz="2800" dirty="0"/>
              <a:t>In </a:t>
            </a:r>
            <a:r>
              <a:rPr lang="en-US" sz="2800" i="1" dirty="0"/>
              <a:t>Tal </a:t>
            </a:r>
            <a:r>
              <a:rPr lang="en-US" sz="2800" dirty="0"/>
              <a:t>Area farming is available for a few months in a year and due to non availability of electricity pumping is costly affair.  </a:t>
            </a:r>
          </a:p>
          <a:p>
            <a:pPr algn="just">
              <a:lnSpc>
                <a:spcPct val="120000"/>
              </a:lnSpc>
            </a:pPr>
            <a:r>
              <a:rPr lang="en-US" sz="2800" b="1" dirty="0">
                <a:solidFill>
                  <a:srgbClr val="7030A0"/>
                </a:solidFill>
              </a:rPr>
              <a:t>Major Components : </a:t>
            </a:r>
          </a:p>
          <a:p>
            <a:pPr marL="342891" indent="-342891" algn="just">
              <a:lnSpc>
                <a:spcPct val="120000"/>
              </a:lnSpc>
              <a:buFont typeface="Wingdings" panose="05000000000000000000" pitchFamily="2" charset="2"/>
              <a:buChar char="Ø"/>
            </a:pPr>
            <a:r>
              <a:rPr lang="en-US" sz="2800" dirty="0">
                <a:solidFill>
                  <a:srgbClr val="00B0F0"/>
                </a:solidFill>
              </a:rPr>
              <a:t>       </a:t>
            </a:r>
            <a:r>
              <a:rPr lang="en-US" sz="2800" dirty="0">
                <a:solidFill>
                  <a:srgbClr val="002060"/>
                </a:solidFill>
              </a:rPr>
              <a:t>Solar Panels- 5kw</a:t>
            </a:r>
          </a:p>
          <a:p>
            <a:pPr marL="342891" indent="-342891" algn="just">
              <a:lnSpc>
                <a:spcPct val="120000"/>
              </a:lnSpc>
              <a:buFont typeface="Wingdings" panose="05000000000000000000" pitchFamily="2" charset="2"/>
              <a:buChar char="Ø"/>
            </a:pPr>
            <a:r>
              <a:rPr lang="en-US" sz="2800" dirty="0">
                <a:solidFill>
                  <a:srgbClr val="002060"/>
                </a:solidFill>
              </a:rPr>
              <a:t>       Submersible Pump-5 hp</a:t>
            </a:r>
          </a:p>
          <a:p>
            <a:pPr marL="342891" indent="-342891" algn="just">
              <a:lnSpc>
                <a:spcPct val="120000"/>
              </a:lnSpc>
              <a:buFont typeface="Wingdings" panose="05000000000000000000" pitchFamily="2" charset="2"/>
              <a:buChar char="Ø"/>
            </a:pPr>
            <a:r>
              <a:rPr lang="en-US" sz="2800" dirty="0">
                <a:solidFill>
                  <a:srgbClr val="002060"/>
                </a:solidFill>
              </a:rPr>
              <a:t>       Controller</a:t>
            </a:r>
          </a:p>
          <a:p>
            <a:pPr algn="just">
              <a:lnSpc>
                <a:spcPct val="120000"/>
              </a:lnSpc>
            </a:pPr>
            <a:r>
              <a:rPr lang="en-US" sz="2800" b="1" dirty="0">
                <a:solidFill>
                  <a:srgbClr val="7030A0"/>
                </a:solidFill>
              </a:rPr>
              <a:t>Discharge :</a:t>
            </a:r>
            <a:r>
              <a:rPr lang="en-US" sz="2800" dirty="0"/>
              <a:t> 8 </a:t>
            </a:r>
            <a:r>
              <a:rPr lang="en-US" sz="2800" dirty="0" err="1"/>
              <a:t>lps</a:t>
            </a:r>
            <a:endParaRPr lang="en-US" sz="2800" dirty="0"/>
          </a:p>
          <a:p>
            <a:pPr algn="just">
              <a:lnSpc>
                <a:spcPct val="120000"/>
              </a:lnSpc>
            </a:pPr>
            <a:r>
              <a:rPr lang="en-US" sz="2800" b="1" dirty="0">
                <a:solidFill>
                  <a:srgbClr val="7030A0"/>
                </a:solidFill>
              </a:rPr>
              <a:t>Command Area :</a:t>
            </a:r>
            <a:r>
              <a:rPr lang="en-US" sz="2800" b="1" dirty="0"/>
              <a:t>-</a:t>
            </a:r>
            <a:r>
              <a:rPr lang="en-US" sz="2800" dirty="0"/>
              <a:t>8 ha</a:t>
            </a:r>
            <a:endParaRPr lang="en-US" sz="2000" dirty="0"/>
          </a:p>
        </p:txBody>
      </p:sp>
    </p:spTree>
    <p:extLst>
      <p:ext uri="{BB962C8B-B14F-4D97-AF65-F5344CB8AC3E}">
        <p14:creationId xmlns:p14="http://schemas.microsoft.com/office/powerpoint/2010/main" val="8712902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884BCA-1978-49CC-8588-5399D7CABDE7}"/>
              </a:ext>
            </a:extLst>
          </p:cNvPr>
          <p:cNvGrpSpPr/>
          <p:nvPr/>
        </p:nvGrpSpPr>
        <p:grpSpPr>
          <a:xfrm>
            <a:off x="5378757"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2" descr="C:\Users\admin\Downloads\Solar 2.jpg"/>
          <p:cNvPicPr>
            <a:picLocks noChangeAspect="1" noChangeArrowheads="1"/>
          </p:cNvPicPr>
          <p:nvPr/>
        </p:nvPicPr>
        <p:blipFill>
          <a:blip r:embed="rId2" cstate="print"/>
          <a:srcRect l="5333" t="89200" r="67307" b="1800"/>
          <a:stretch>
            <a:fillRect/>
          </a:stretch>
        </p:blipFill>
        <p:spPr bwMode="auto">
          <a:xfrm>
            <a:off x="8839200" y="2286001"/>
            <a:ext cx="3352800" cy="2049378"/>
          </a:xfrm>
          <a:prstGeom prst="rect">
            <a:avLst/>
          </a:prstGeom>
          <a:noFill/>
        </p:spPr>
      </p:pic>
      <p:pic>
        <p:nvPicPr>
          <p:cNvPr id="41" name="Picture 2" descr="C:\Users\admin\Downloads\Solar 2.jpg"/>
          <p:cNvPicPr>
            <a:picLocks noChangeAspect="1" noChangeArrowheads="1"/>
          </p:cNvPicPr>
          <p:nvPr/>
        </p:nvPicPr>
        <p:blipFill>
          <a:blip r:embed="rId2" cstate="print"/>
          <a:srcRect l="6162" t="70380" r="67307" b="20880"/>
          <a:stretch>
            <a:fillRect/>
          </a:stretch>
        </p:blipFill>
        <p:spPr bwMode="auto">
          <a:xfrm>
            <a:off x="5689600" y="609600"/>
            <a:ext cx="3675269" cy="1981200"/>
          </a:xfrm>
          <a:prstGeom prst="rect">
            <a:avLst/>
          </a:prstGeom>
          <a:noFill/>
        </p:spPr>
      </p:pic>
      <p:sp>
        <p:nvSpPr>
          <p:cNvPr id="42" name="Title 1"/>
          <p:cNvSpPr txBox="1">
            <a:spLocks/>
          </p:cNvSpPr>
          <p:nvPr/>
        </p:nvSpPr>
        <p:spPr>
          <a:xfrm>
            <a:off x="-2241" y="-35859"/>
            <a:ext cx="12192000" cy="706090"/>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21920" tIns="121920" rIns="121920" bIns="121920" numCol="1" spcCol="1270" rtlCol="0" anchor="ctr" anchorCtr="0">
            <a:noAutofit/>
          </a:bodyPr>
          <a:lstStyle>
            <a:lvl1pPr algn="l" defTabSz="914400" rtl="0" eaLnBrk="1" latinLnBrk="0" hangingPunct="1">
              <a:lnSpc>
                <a:spcPct val="90000"/>
              </a:lnSpc>
              <a:spcBef>
                <a:spcPct val="0"/>
              </a:spcBef>
              <a:buNone/>
              <a:defRPr sz="4400" kern="1200">
                <a:solidFill>
                  <a:schemeClr val="lt1">
                    <a:hueOff val="0"/>
                    <a:satOff val="0"/>
                    <a:lumOff val="0"/>
                    <a:alphaOff val="0"/>
                  </a:schemeClr>
                </a:solidFill>
                <a:latin typeface="+mn-lt"/>
                <a:ea typeface="+mn-ea"/>
                <a:cs typeface="+mn-cs"/>
              </a:defRPr>
            </a:lvl1pPr>
            <a:lvl2pPr>
              <a:defRPr>
                <a:solidFill>
                  <a:schemeClr val="lt1">
                    <a:hueOff val="0"/>
                    <a:satOff val="0"/>
                    <a:lumOff val="0"/>
                    <a:alphaOff val="0"/>
                  </a:schemeClr>
                </a:solidFill>
                <a:latin typeface="+mn-lt"/>
                <a:ea typeface="+mn-ea"/>
                <a:cs typeface="+mn-cs"/>
              </a:defRPr>
            </a:lvl2pPr>
            <a:lvl3pPr>
              <a:defRPr>
                <a:solidFill>
                  <a:schemeClr val="lt1">
                    <a:hueOff val="0"/>
                    <a:satOff val="0"/>
                    <a:lumOff val="0"/>
                    <a:alphaOff val="0"/>
                  </a:schemeClr>
                </a:solidFill>
                <a:latin typeface="+mn-lt"/>
                <a:ea typeface="+mn-ea"/>
                <a:cs typeface="+mn-cs"/>
              </a:defRPr>
            </a:lvl3pPr>
            <a:lvl4pPr>
              <a:defRPr>
                <a:solidFill>
                  <a:schemeClr val="lt1">
                    <a:hueOff val="0"/>
                    <a:satOff val="0"/>
                    <a:lumOff val="0"/>
                    <a:alphaOff val="0"/>
                  </a:schemeClr>
                </a:solidFill>
                <a:latin typeface="+mn-lt"/>
                <a:ea typeface="+mn-ea"/>
                <a:cs typeface="+mn-cs"/>
              </a:defRPr>
            </a:lvl4pPr>
            <a:lvl5pPr>
              <a:defRPr>
                <a:solidFill>
                  <a:schemeClr val="lt1">
                    <a:hueOff val="0"/>
                    <a:satOff val="0"/>
                    <a:lumOff val="0"/>
                    <a:alphaOff val="0"/>
                  </a:schemeClr>
                </a:solidFill>
                <a:latin typeface="+mn-lt"/>
                <a:ea typeface="+mn-ea"/>
                <a:cs typeface="+mn-cs"/>
              </a:defRPr>
            </a:lvl5pPr>
            <a:lvl6pPr>
              <a:defRPr>
                <a:solidFill>
                  <a:schemeClr val="lt1">
                    <a:hueOff val="0"/>
                    <a:satOff val="0"/>
                    <a:lumOff val="0"/>
                    <a:alphaOff val="0"/>
                  </a:schemeClr>
                </a:solidFill>
                <a:latin typeface="+mn-lt"/>
                <a:ea typeface="+mn-ea"/>
                <a:cs typeface="+mn-cs"/>
              </a:defRPr>
            </a:lvl6pPr>
            <a:lvl7pPr>
              <a:defRPr>
                <a:solidFill>
                  <a:schemeClr val="lt1">
                    <a:hueOff val="0"/>
                    <a:satOff val="0"/>
                    <a:lumOff val="0"/>
                    <a:alphaOff val="0"/>
                  </a:schemeClr>
                </a:solidFill>
                <a:latin typeface="+mn-lt"/>
                <a:ea typeface="+mn-ea"/>
                <a:cs typeface="+mn-cs"/>
              </a:defRPr>
            </a:lvl7pPr>
            <a:lvl8pPr>
              <a:defRPr>
                <a:solidFill>
                  <a:schemeClr val="lt1">
                    <a:hueOff val="0"/>
                    <a:satOff val="0"/>
                    <a:lumOff val="0"/>
                    <a:alphaOff val="0"/>
                  </a:schemeClr>
                </a:solidFill>
                <a:latin typeface="+mn-lt"/>
                <a:ea typeface="+mn-ea"/>
                <a:cs typeface="+mn-cs"/>
              </a:defRPr>
            </a:lvl8pPr>
            <a:lvl9pPr>
              <a:defRPr>
                <a:solidFill>
                  <a:schemeClr val="lt1">
                    <a:hueOff val="0"/>
                    <a:satOff val="0"/>
                    <a:lumOff val="0"/>
                    <a:alphaOff val="0"/>
                  </a:schemeClr>
                </a:solidFill>
                <a:latin typeface="+mn-lt"/>
                <a:ea typeface="+mn-ea"/>
                <a:cs typeface="+mn-cs"/>
              </a:defRPr>
            </a:lvl9pPr>
          </a:lstStyle>
          <a:p>
            <a:pPr algn="ctr">
              <a:lnSpc>
                <a:spcPct val="150000"/>
              </a:lnSpc>
              <a:defRPr/>
            </a:pPr>
            <a:r>
              <a:rPr lang="en-IN" sz="3200" b="1"/>
              <a:t>Solar Trees Based Pumping System for Remote areas</a:t>
            </a:r>
            <a:endParaRPr lang="en-IN" sz="3200" b="1" dirty="0"/>
          </a:p>
        </p:txBody>
      </p:sp>
      <p:sp>
        <p:nvSpPr>
          <p:cNvPr id="43" name="Content Placeholder 2"/>
          <p:cNvSpPr txBox="1">
            <a:spLocks/>
          </p:cNvSpPr>
          <p:nvPr/>
        </p:nvSpPr>
        <p:spPr>
          <a:xfrm>
            <a:off x="0" y="4171950"/>
            <a:ext cx="12192000" cy="26860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IN" sz="2000" dirty="0">
                <a:solidFill>
                  <a:srgbClr val="0000FF"/>
                </a:solidFill>
              </a:rPr>
              <a:t>Capacity: 5 </a:t>
            </a:r>
            <a:r>
              <a:rPr lang="en-IN" sz="2000" dirty="0" err="1">
                <a:solidFill>
                  <a:srgbClr val="0000FF"/>
                </a:solidFill>
              </a:rPr>
              <a:t>KWp</a:t>
            </a:r>
            <a:endParaRPr lang="en-IN" sz="2000" dirty="0">
              <a:solidFill>
                <a:srgbClr val="0000FF"/>
              </a:solidFill>
            </a:endParaRPr>
          </a:p>
          <a:p>
            <a:r>
              <a:rPr lang="en-IN" sz="2000" dirty="0">
                <a:solidFill>
                  <a:schemeClr val="tx1"/>
                </a:solidFill>
              </a:rPr>
              <a:t>Can operate 5 </a:t>
            </a:r>
            <a:r>
              <a:rPr lang="en-IN" sz="2000" dirty="0" err="1">
                <a:solidFill>
                  <a:schemeClr val="tx1"/>
                </a:solidFill>
              </a:rPr>
              <a:t>hp</a:t>
            </a:r>
            <a:r>
              <a:rPr lang="en-IN" sz="2000" dirty="0">
                <a:solidFill>
                  <a:schemeClr val="tx1"/>
                </a:solidFill>
              </a:rPr>
              <a:t> submersible pumps.</a:t>
            </a:r>
          </a:p>
          <a:p>
            <a:r>
              <a:rPr lang="en-IN" sz="2000" dirty="0">
                <a:solidFill>
                  <a:schemeClr val="tx1"/>
                </a:solidFill>
              </a:rPr>
              <a:t>Cost </a:t>
            </a:r>
            <a:r>
              <a:rPr lang="en-IN" sz="2000" dirty="0" err="1">
                <a:solidFill>
                  <a:schemeClr val="tx1"/>
                </a:solidFill>
              </a:rPr>
              <a:t>Rs</a:t>
            </a:r>
            <a:r>
              <a:rPr lang="en-IN" sz="2000" dirty="0">
                <a:solidFill>
                  <a:schemeClr val="tx1"/>
                </a:solidFill>
              </a:rPr>
              <a:t>. 5.25  lakh</a:t>
            </a:r>
          </a:p>
          <a:p>
            <a:r>
              <a:rPr lang="en-IN" sz="2000" dirty="0">
                <a:solidFill>
                  <a:schemeClr val="tx1"/>
                </a:solidFill>
              </a:rPr>
              <a:t>Saves land in mounting solar panels</a:t>
            </a:r>
          </a:p>
          <a:p>
            <a:r>
              <a:rPr lang="en-IN" sz="2000" dirty="0">
                <a:solidFill>
                  <a:schemeClr val="tx1"/>
                </a:solidFill>
              </a:rPr>
              <a:t>More efficient than conventional solar systems</a:t>
            </a:r>
          </a:p>
          <a:p>
            <a:r>
              <a:rPr lang="en-IN" sz="2000" dirty="0">
                <a:solidFill>
                  <a:schemeClr val="tx1"/>
                </a:solidFill>
              </a:rPr>
              <a:t>Provides safety from intentional damage</a:t>
            </a:r>
          </a:p>
          <a:p>
            <a:r>
              <a:rPr lang="en-IN" sz="2000" dirty="0">
                <a:solidFill>
                  <a:schemeClr val="tx1"/>
                </a:solidFill>
              </a:rPr>
              <a:t>Recommending to use sprinkler/ drip irrigation systems for efficient use of water</a:t>
            </a:r>
          </a:p>
          <a:p>
            <a:endParaRPr lang="en-IN" sz="2000" dirty="0">
              <a:solidFill>
                <a:schemeClr val="tx1"/>
              </a:solidFill>
            </a:endParaRPr>
          </a:p>
        </p:txBody>
      </p:sp>
      <p:pic>
        <p:nvPicPr>
          <p:cNvPr id="44" name="Picture 2" descr="C:\Users\admin\Downloads\Solar 2.jpg"/>
          <p:cNvPicPr>
            <a:picLocks noChangeAspect="1" noChangeArrowheads="1"/>
          </p:cNvPicPr>
          <p:nvPr/>
        </p:nvPicPr>
        <p:blipFill>
          <a:blip r:embed="rId2" cstate="print"/>
          <a:srcRect l="4667" t="17778" r="4667" b="50000"/>
          <a:stretch>
            <a:fillRect/>
          </a:stretch>
        </p:blipFill>
        <p:spPr bwMode="auto">
          <a:xfrm>
            <a:off x="0" y="685800"/>
            <a:ext cx="5689600" cy="3574676"/>
          </a:xfrm>
          <a:prstGeom prst="rect">
            <a:avLst/>
          </a:prstGeom>
          <a:noFill/>
        </p:spPr>
      </p:pic>
      <p:pic>
        <p:nvPicPr>
          <p:cNvPr id="4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r="12500" b="16667"/>
          <a:stretch>
            <a:fillRect/>
          </a:stretch>
        </p:blipFill>
        <p:spPr bwMode="auto">
          <a:xfrm>
            <a:off x="5689600" y="2362200"/>
            <a:ext cx="3657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7213600" y="4419600"/>
            <a:ext cx="4673600"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buFont typeface="Wingdings" pitchFamily="2" charset="2"/>
              <a:buChar char="Ø"/>
              <a:defRPr/>
            </a:pPr>
            <a:r>
              <a:rPr lang="en-US" sz="1600" b="1" dirty="0">
                <a:solidFill>
                  <a:srgbClr val="C00000"/>
                </a:solidFill>
                <a:latin typeface="Times New Roman" pitchFamily="18" charset="0"/>
                <a:cs typeface="Times New Roman" pitchFamily="18" charset="0"/>
              </a:rPr>
              <a:t>This system was presented to </a:t>
            </a:r>
            <a:r>
              <a:rPr lang="en-US" sz="1600" b="1" dirty="0" err="1">
                <a:solidFill>
                  <a:srgbClr val="C00000"/>
                </a:solidFill>
                <a:latin typeface="Times New Roman" pitchFamily="18" charset="0"/>
                <a:cs typeface="Times New Roman" pitchFamily="18" charset="0"/>
              </a:rPr>
              <a:t>Hon’ble</a:t>
            </a:r>
            <a:r>
              <a:rPr lang="en-US" sz="1600" b="1" dirty="0">
                <a:solidFill>
                  <a:srgbClr val="C00000"/>
                </a:solidFill>
                <a:latin typeface="Times New Roman" pitchFamily="18" charset="0"/>
                <a:cs typeface="Times New Roman" pitchFamily="18" charset="0"/>
              </a:rPr>
              <a:t> Governor of Bihar in Oct. 2017 and on his instructions the system has been installed in Raj </a:t>
            </a:r>
            <a:r>
              <a:rPr lang="en-US" sz="1600" b="1" dirty="0" err="1">
                <a:solidFill>
                  <a:srgbClr val="C00000"/>
                </a:solidFill>
                <a:latin typeface="Times New Roman" pitchFamily="18" charset="0"/>
                <a:cs typeface="Times New Roman" pitchFamily="18" charset="0"/>
              </a:rPr>
              <a:t>Bhawan</a:t>
            </a:r>
            <a:r>
              <a:rPr lang="en-US" sz="1600" b="1" dirty="0">
                <a:solidFill>
                  <a:srgbClr val="C00000"/>
                </a:solidFill>
                <a:latin typeface="Times New Roman" pitchFamily="18" charset="0"/>
                <a:cs typeface="Times New Roman" pitchFamily="18" charset="0"/>
              </a:rPr>
              <a:t>, which is functioning satisfactory.</a:t>
            </a:r>
            <a:endParaRPr lang="en-US" sz="1600" b="1" dirty="0">
              <a:solidFill>
                <a:srgbClr val="C00000"/>
              </a:solidFill>
            </a:endParaRPr>
          </a:p>
        </p:txBody>
      </p:sp>
      <p:pic>
        <p:nvPicPr>
          <p:cNvPr id="47" name="Picture 2" descr="C:\Users\admin\Downloads\Solar 2.jpg"/>
          <p:cNvPicPr>
            <a:picLocks noChangeAspect="1" noChangeArrowheads="1"/>
          </p:cNvPicPr>
          <p:nvPr/>
        </p:nvPicPr>
        <p:blipFill>
          <a:blip r:embed="rId2" cstate="print"/>
          <a:srcRect l="35033" t="71350" r="35627" b="20759"/>
          <a:stretch>
            <a:fillRect/>
          </a:stretch>
        </p:blipFill>
        <p:spPr bwMode="auto">
          <a:xfrm>
            <a:off x="8879840" y="685800"/>
            <a:ext cx="3312160" cy="1676400"/>
          </a:xfrm>
          <a:prstGeom prst="rect">
            <a:avLst/>
          </a:prstGeom>
          <a:noFill/>
        </p:spPr>
      </p:pic>
    </p:spTree>
    <p:extLst>
      <p:ext uri="{BB962C8B-B14F-4D97-AF65-F5344CB8AC3E}">
        <p14:creationId xmlns:p14="http://schemas.microsoft.com/office/powerpoint/2010/main" val="2757171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D884BCA-1978-49CC-8588-5399D7CABDE7}"/>
              </a:ext>
            </a:extLst>
          </p:cNvPr>
          <p:cNvGrpSpPr/>
          <p:nvPr/>
        </p:nvGrpSpPr>
        <p:grpSpPr>
          <a:xfrm>
            <a:off x="5378757" y="878988"/>
            <a:ext cx="1434489" cy="190500"/>
            <a:chOff x="4679586" y="878988"/>
            <a:chExt cx="1434489" cy="190500"/>
          </a:xfrm>
        </p:grpSpPr>
        <p:sp>
          <p:nvSpPr>
            <p:cNvPr id="6" name="Oval 5">
              <a:extLst>
                <a:ext uri="{FF2B5EF4-FFF2-40B4-BE49-F238E27FC236}">
                  <a16:creationId xmlns:a16="http://schemas.microsoft.com/office/drawing/2014/main" id="{3701A590-ABA9-4BD2-BD64-376A4C227798}"/>
                </a:ext>
              </a:extLst>
            </p:cNvPr>
            <p:cNvSpPr/>
            <p:nvPr/>
          </p:nvSpPr>
          <p:spPr>
            <a:xfrm>
              <a:off x="4679586" y="878988"/>
              <a:ext cx="190500" cy="190500"/>
            </a:xfrm>
            <a:prstGeom prst="ellipse">
              <a:avLst/>
            </a:prstGeom>
            <a:solidFill>
              <a:srgbClr val="03A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E53B434-A2A6-4C16-99DD-292CE4FD62C4}"/>
                </a:ext>
              </a:extLst>
            </p:cNvPr>
            <p:cNvSpPr/>
            <p:nvPr/>
          </p:nvSpPr>
          <p:spPr>
            <a:xfrm>
              <a:off x="4990736" y="878988"/>
              <a:ext cx="190500" cy="190500"/>
            </a:xfrm>
            <a:prstGeom prst="ellipse">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E5BC96-17A2-4BD5-BA51-10270687E851}"/>
                </a:ext>
              </a:extLst>
            </p:cNvPr>
            <p:cNvSpPr/>
            <p:nvPr/>
          </p:nvSpPr>
          <p:spPr>
            <a:xfrm>
              <a:off x="5301522" y="878988"/>
              <a:ext cx="190500" cy="190500"/>
            </a:xfrm>
            <a:prstGeom prst="ellipse">
              <a:avLst/>
            </a:prstGeom>
            <a:solidFill>
              <a:srgbClr val="EF3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06ACCC-548D-4873-BD3B-AD3CA2C095B0}"/>
                </a:ext>
              </a:extLst>
            </p:cNvPr>
            <p:cNvSpPr/>
            <p:nvPr/>
          </p:nvSpPr>
          <p:spPr>
            <a:xfrm>
              <a:off x="5612308" y="878988"/>
              <a:ext cx="190500" cy="190500"/>
            </a:xfrm>
            <a:prstGeom prst="ellipse">
              <a:avLst/>
            </a:prstGeom>
            <a:solidFill>
              <a:srgbClr val="1C7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CBDE4C1-DAF9-476F-B807-27BE954F6C82}"/>
                </a:ext>
              </a:extLst>
            </p:cNvPr>
            <p:cNvSpPr/>
            <p:nvPr/>
          </p:nvSpPr>
          <p:spPr>
            <a:xfrm>
              <a:off x="5923575" y="878988"/>
              <a:ext cx="190500" cy="1905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BE8AA9BD-5B28-4BB1-803B-54BB6E1B0DE1}"/>
              </a:ext>
            </a:extLst>
          </p:cNvPr>
          <p:cNvSpPr txBox="1"/>
          <p:nvPr/>
        </p:nvSpPr>
        <p:spPr>
          <a:xfrm>
            <a:off x="2456544" y="131812"/>
            <a:ext cx="7278915" cy="707886"/>
          </a:xfrm>
          <a:prstGeom prst="rect">
            <a:avLst/>
          </a:prstGeom>
          <a:noFill/>
        </p:spPr>
        <p:txBody>
          <a:bodyPr wrap="square" rtlCol="0">
            <a:spAutoFit/>
          </a:bodyPr>
          <a:lstStyle/>
          <a:p>
            <a:pPr algn="ctr"/>
            <a:r>
              <a:rPr lang="en-US" sz="4000" dirty="0">
                <a:solidFill>
                  <a:schemeClr val="bg1">
                    <a:lumMod val="65000"/>
                  </a:schemeClr>
                </a:solidFill>
                <a:latin typeface="Tw Cen MT" panose="020B0602020104020603" pitchFamily="34" charset="0"/>
              </a:rPr>
              <a:t>VARITIES</a:t>
            </a:r>
          </a:p>
        </p:txBody>
      </p:sp>
      <p:sp>
        <p:nvSpPr>
          <p:cNvPr id="11" name="Title 1"/>
          <p:cNvSpPr txBox="1">
            <a:spLocks/>
          </p:cNvSpPr>
          <p:nvPr/>
        </p:nvSpPr>
        <p:spPr>
          <a:xfrm>
            <a:off x="0" y="6096"/>
            <a:ext cx="12192000" cy="792162"/>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lt1">
              <a:hueOff val="0"/>
              <a:satOff val="0"/>
              <a:lumOff val="0"/>
              <a:alphaOff val="0"/>
            </a:schemeClr>
          </a:fontRef>
        </p:style>
        <p:txBody>
          <a:bodyPr spcFirstLastPara="0" vert="horz" wrap="square" lIns="121920" tIns="121920" rIns="121920" bIns="121920" numCol="1" spcCol="1270" rtlCol="0" anchor="ctr" anchorCtr="0">
            <a:noAutofit/>
          </a:bodyPr>
          <a:lstStyle>
            <a:lvl1pPr algn="ctr" defTabSz="1422400">
              <a:lnSpc>
                <a:spcPct val="90000"/>
              </a:lnSpc>
              <a:spcBef>
                <a:spcPct val="0"/>
              </a:spcBef>
              <a:spcAft>
                <a:spcPct val="35000"/>
              </a:spcAft>
              <a:buNone/>
              <a:defRPr sz="3200" b="1">
                <a:solidFill>
                  <a:schemeClr val="lt1">
                    <a:hueOff val="0"/>
                    <a:satOff val="0"/>
                    <a:lumOff val="0"/>
                    <a:alphaOff val="0"/>
                  </a:schemeClr>
                </a:solidFill>
              </a:defRPr>
            </a:lvl1pPr>
            <a:lvl2pPr>
              <a:defRPr>
                <a:solidFill>
                  <a:schemeClr val="lt1">
                    <a:hueOff val="0"/>
                    <a:satOff val="0"/>
                    <a:lumOff val="0"/>
                    <a:alphaOff val="0"/>
                  </a:schemeClr>
                </a:solidFill>
              </a:defRPr>
            </a:lvl2pPr>
            <a:lvl3pPr>
              <a:defRPr>
                <a:solidFill>
                  <a:schemeClr val="lt1">
                    <a:hueOff val="0"/>
                    <a:satOff val="0"/>
                    <a:lumOff val="0"/>
                    <a:alphaOff val="0"/>
                  </a:schemeClr>
                </a:solidFill>
              </a:defRPr>
            </a:lvl3pPr>
            <a:lvl4pPr>
              <a:defRPr>
                <a:solidFill>
                  <a:schemeClr val="lt1">
                    <a:hueOff val="0"/>
                    <a:satOff val="0"/>
                    <a:lumOff val="0"/>
                    <a:alphaOff val="0"/>
                  </a:schemeClr>
                </a:solidFill>
              </a:defRPr>
            </a:lvl4pPr>
            <a:lvl5pPr>
              <a:defRPr>
                <a:solidFill>
                  <a:schemeClr val="lt1">
                    <a:hueOff val="0"/>
                    <a:satOff val="0"/>
                    <a:lumOff val="0"/>
                    <a:alphaOff val="0"/>
                  </a:schemeClr>
                </a:solidFill>
              </a:defRPr>
            </a:lvl5pPr>
            <a:lvl6pPr>
              <a:defRPr>
                <a:solidFill>
                  <a:schemeClr val="lt1">
                    <a:hueOff val="0"/>
                    <a:satOff val="0"/>
                    <a:lumOff val="0"/>
                    <a:alphaOff val="0"/>
                  </a:schemeClr>
                </a:solidFill>
              </a:defRPr>
            </a:lvl6pPr>
            <a:lvl7pPr>
              <a:defRPr>
                <a:solidFill>
                  <a:schemeClr val="lt1">
                    <a:hueOff val="0"/>
                    <a:satOff val="0"/>
                    <a:lumOff val="0"/>
                    <a:alphaOff val="0"/>
                  </a:schemeClr>
                </a:solidFill>
              </a:defRPr>
            </a:lvl7pPr>
            <a:lvl8pPr>
              <a:defRPr>
                <a:solidFill>
                  <a:schemeClr val="lt1">
                    <a:hueOff val="0"/>
                    <a:satOff val="0"/>
                    <a:lumOff val="0"/>
                    <a:alphaOff val="0"/>
                  </a:schemeClr>
                </a:solidFill>
              </a:defRPr>
            </a:lvl8pPr>
            <a:lvl9pPr>
              <a:defRPr>
                <a:solidFill>
                  <a:schemeClr val="lt1">
                    <a:hueOff val="0"/>
                    <a:satOff val="0"/>
                    <a:lumOff val="0"/>
                    <a:alphaOff val="0"/>
                  </a:schemeClr>
                </a:solidFill>
              </a:defRPr>
            </a:lvl9pPr>
          </a:lstStyle>
          <a:p>
            <a:r>
              <a:rPr lang="en-US" dirty="0"/>
              <a:t>SOLAR BASED MATSYA BANDHU</a:t>
            </a:r>
          </a:p>
        </p:txBody>
      </p:sp>
      <p:sp>
        <p:nvSpPr>
          <p:cNvPr id="12" name="Content Placeholder 2"/>
          <p:cNvSpPr txBox="1">
            <a:spLocks/>
          </p:cNvSpPr>
          <p:nvPr/>
        </p:nvSpPr>
        <p:spPr>
          <a:xfrm>
            <a:off x="609600" y="1143000"/>
            <a:ext cx="10972800" cy="1219200"/>
          </a:xfrm>
          <a:prstGeom prst="rect">
            <a:avLst/>
          </a:prstGeom>
        </p:spPr>
        <p:txBody>
          <a:bodyPr>
            <a:norm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accent6">
                    <a:lumMod val="50000"/>
                  </a:schemeClr>
                </a:solidFill>
                <a:effectLst/>
                <a:uLnTx/>
                <a:uFillTx/>
                <a:latin typeface="+mn-lt"/>
                <a:ea typeface="+mn-ea"/>
                <a:cs typeface="+mn-cs"/>
              </a:rPr>
              <a:t>This helps fish retailers to avoid distress sale in late hours of day as well a hygienic way of storing fish on roadside and it can also be used for fish selling going around city </a:t>
            </a:r>
            <a:r>
              <a:rPr kumimoji="0" lang="en-US" sz="2000" b="0" i="0" u="none" strike="noStrike" kern="1200" cap="none" spc="0" normalizeH="0" baseline="0" noProof="0" dirty="0" err="1">
                <a:ln>
                  <a:noFill/>
                </a:ln>
                <a:solidFill>
                  <a:schemeClr val="accent6">
                    <a:lumMod val="50000"/>
                  </a:schemeClr>
                </a:solidFill>
                <a:effectLst/>
                <a:uLnTx/>
                <a:uFillTx/>
                <a:latin typeface="+mn-lt"/>
                <a:ea typeface="+mn-ea"/>
                <a:cs typeface="+mn-cs"/>
              </a:rPr>
              <a:t>mohalla</a:t>
            </a:r>
            <a:r>
              <a:rPr kumimoji="0" lang="en-US" sz="2000" b="0" i="0" u="none" strike="noStrike" kern="1200" cap="none" spc="0" normalizeH="0" baseline="0" noProof="0" dirty="0">
                <a:ln>
                  <a:noFill/>
                </a:ln>
                <a:solidFill>
                  <a:schemeClr val="accent6">
                    <a:lumMod val="50000"/>
                  </a:schemeClr>
                </a:solidFill>
                <a:effectLst/>
                <a:uLnTx/>
                <a:uFillTx/>
                <a:latin typeface="+mn-lt"/>
                <a:ea typeface="+mn-ea"/>
                <a:cs typeface="+mn-cs"/>
              </a:rPr>
              <a:t>. Government of Bihar has ordered first lot of 25 such cart which can go up to 1000 depending upon response.</a:t>
            </a:r>
          </a:p>
        </p:txBody>
      </p:sp>
      <p:pic>
        <p:nvPicPr>
          <p:cNvPr id="13" name="Picture 2" descr="F:\fish trolly.jpg"/>
          <p:cNvPicPr>
            <a:picLocks noChangeAspect="1" noChangeArrowheads="1"/>
          </p:cNvPicPr>
          <p:nvPr/>
        </p:nvPicPr>
        <p:blipFill>
          <a:blip r:embed="rId2" cstate="print"/>
          <a:srcRect l="13268" r="20112"/>
          <a:stretch>
            <a:fillRect/>
          </a:stretch>
        </p:blipFill>
        <p:spPr bwMode="auto">
          <a:xfrm>
            <a:off x="812800" y="2286000"/>
            <a:ext cx="5384800" cy="3409950"/>
          </a:xfrm>
          <a:prstGeom prst="rect">
            <a:avLst/>
          </a:prstGeom>
          <a:noFill/>
        </p:spPr>
      </p:pic>
      <p:sp>
        <p:nvSpPr>
          <p:cNvPr id="14" name="Rectangle 13"/>
          <p:cNvSpPr/>
          <p:nvPr/>
        </p:nvSpPr>
        <p:spPr>
          <a:xfrm>
            <a:off x="3149600" y="5983069"/>
            <a:ext cx="6096000" cy="707886"/>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just"/>
            <a:r>
              <a:rPr lang="en-US" sz="2000" dirty="0"/>
              <a:t>Storage Capacity : 30-40 Kg.</a:t>
            </a:r>
          </a:p>
          <a:p>
            <a:pPr algn="just"/>
            <a:r>
              <a:rPr lang="en-US" sz="2000" dirty="0"/>
              <a:t>Approx cost: 1,10,000/-</a:t>
            </a:r>
          </a:p>
        </p:txBody>
      </p:sp>
      <p:pic>
        <p:nvPicPr>
          <p:cNvPr id="15" name="Picture 3" descr="C:\Documents and Settings\DShekhar1\Desktop\IMG-20180412-WA0024.jpg"/>
          <p:cNvPicPr>
            <a:picLocks noChangeAspect="1" noChangeArrowheads="1"/>
          </p:cNvPicPr>
          <p:nvPr/>
        </p:nvPicPr>
        <p:blipFill>
          <a:blip r:embed="rId3" cstate="print"/>
          <a:srcRect l="17925" t="11667" r="40566" b="1667"/>
          <a:stretch>
            <a:fillRect/>
          </a:stretch>
        </p:blipFill>
        <p:spPr bwMode="auto">
          <a:xfrm>
            <a:off x="6807200" y="2286000"/>
            <a:ext cx="4470400" cy="3429000"/>
          </a:xfrm>
          <a:prstGeom prst="rect">
            <a:avLst/>
          </a:prstGeom>
          <a:noFill/>
        </p:spPr>
      </p:pic>
    </p:spTree>
    <p:extLst>
      <p:ext uri="{BB962C8B-B14F-4D97-AF65-F5344CB8AC3E}">
        <p14:creationId xmlns:p14="http://schemas.microsoft.com/office/powerpoint/2010/main" val="2644798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122" y="166720"/>
            <a:ext cx="6758137" cy="790815"/>
          </a:xfrm>
          <a:solidFill>
            <a:schemeClr val="accent5">
              <a:lumMod val="60000"/>
              <a:lumOff val="40000"/>
            </a:schemeClr>
          </a:solidFill>
          <a:ln w="60325">
            <a:solidFill>
              <a:schemeClr val="accent1"/>
            </a:solidFill>
          </a:ln>
          <a:scene3d>
            <a:camera prst="orthographicFront"/>
            <a:lightRig rig="threePt" dir="t"/>
          </a:scene3d>
          <a:sp3d>
            <a:bevelT w="152400"/>
            <a:bevelB w="95250"/>
          </a:sp3d>
        </p:spPr>
        <p:txBody>
          <a:bodyPr>
            <a:noAutofit/>
          </a:bodyPr>
          <a:lstStyle/>
          <a:p>
            <a:pPr algn="ctr"/>
            <a:r>
              <a:rPr lang="en-US" sz="2800" b="1" dirty="0"/>
              <a:t>Compendium of Solar Powered Irrigation System in India (Published by IWMI) </a:t>
            </a:r>
          </a:p>
        </p:txBody>
      </p:sp>
      <p:pic>
        <p:nvPicPr>
          <p:cNvPr id="1027" name="Picture 3"/>
          <p:cNvPicPr>
            <a:picLocks noGrp="1" noChangeAspect="1" noChangeArrowheads="1"/>
          </p:cNvPicPr>
          <p:nvPr>
            <p:ph idx="1"/>
          </p:nvPr>
        </p:nvPicPr>
        <p:blipFill>
          <a:blip r:embed="rId2"/>
          <a:srcRect/>
          <a:stretch>
            <a:fillRect/>
          </a:stretch>
        </p:blipFill>
        <p:spPr bwMode="auto">
          <a:xfrm>
            <a:off x="5150575" y="1428737"/>
            <a:ext cx="2431111" cy="4143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3"/>
          <a:srcRect/>
          <a:stretch>
            <a:fillRect/>
          </a:stretch>
        </p:blipFill>
        <p:spPr bwMode="auto">
          <a:xfrm>
            <a:off x="2494355" y="1428740"/>
            <a:ext cx="2626688" cy="40719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p:cNvPicPr>
            <a:picLocks noChangeAspect="1" noChangeArrowheads="1"/>
          </p:cNvPicPr>
          <p:nvPr/>
        </p:nvPicPr>
        <p:blipFill>
          <a:blip r:embed="rId4"/>
          <a:srcRect/>
          <a:stretch>
            <a:fillRect/>
          </a:stretch>
        </p:blipFill>
        <p:spPr bwMode="auto">
          <a:xfrm>
            <a:off x="7716747" y="1428737"/>
            <a:ext cx="2368899" cy="4143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4327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B7A2-98AE-3644-7FB9-101AFC1B48B0}"/>
              </a:ext>
            </a:extLst>
          </p:cNvPr>
          <p:cNvSpPr>
            <a:spLocks noGrp="1"/>
          </p:cNvSpPr>
          <p:nvPr>
            <p:ph type="title"/>
          </p:nvPr>
        </p:nvSpPr>
        <p:spPr/>
        <p:txBody>
          <a:bodyPr>
            <a:normAutofit/>
          </a:bodyPr>
          <a:lstStyle/>
          <a:p>
            <a:pPr algn="ctr"/>
            <a:r>
              <a:rPr lang="en-IN" sz="5400" dirty="0">
                <a:solidFill>
                  <a:srgbClr val="C00000"/>
                </a:solidFill>
              </a:rPr>
              <a:t>What are UN SDGs</a:t>
            </a:r>
          </a:p>
        </p:txBody>
      </p:sp>
      <p:sp>
        <p:nvSpPr>
          <p:cNvPr id="3" name="Content Placeholder 2">
            <a:extLst>
              <a:ext uri="{FF2B5EF4-FFF2-40B4-BE49-F238E27FC236}">
                <a16:creationId xmlns:a16="http://schemas.microsoft.com/office/drawing/2014/main" id="{7E920F4F-FD0D-8618-BAD1-42CBA5BDD744}"/>
              </a:ext>
            </a:extLst>
          </p:cNvPr>
          <p:cNvSpPr>
            <a:spLocks noGrp="1"/>
          </p:cNvSpPr>
          <p:nvPr>
            <p:ph idx="1"/>
          </p:nvPr>
        </p:nvSpPr>
        <p:spPr>
          <a:xfrm>
            <a:off x="97971" y="1426028"/>
            <a:ext cx="12094029" cy="5431971"/>
          </a:xfrm>
        </p:spPr>
        <p:txBody>
          <a:bodyPr>
            <a:normAutofit/>
          </a:bodyPr>
          <a:lstStyle/>
          <a:p>
            <a:r>
              <a:rPr lang="en-IN" sz="3600" dirty="0"/>
              <a:t>SDG : Sustainable Development Goals</a:t>
            </a:r>
          </a:p>
          <a:p>
            <a:r>
              <a:rPr lang="en-US" sz="3600" dirty="0"/>
              <a:t>Designed to address major global challenges, including poverty, inequality, climate change, environmental degradation, peace, and justice. </a:t>
            </a:r>
          </a:p>
          <a:p>
            <a:r>
              <a:rPr lang="en-US" sz="3600" dirty="0"/>
              <a:t>Adopted as part of the 2030 Agenda for Sustainable Development by all 193 UN member states. </a:t>
            </a:r>
          </a:p>
          <a:p>
            <a:r>
              <a:rPr lang="en-US" sz="3600" dirty="0"/>
              <a:t>These goals were finalized on  September 25, 2015 at  United Nations Headquarters, New York, USA and was adopted during UN Sustainable Development Summit</a:t>
            </a:r>
            <a:endParaRPr lang="en-IN" sz="3600" dirty="0"/>
          </a:p>
        </p:txBody>
      </p:sp>
    </p:spTree>
    <p:extLst>
      <p:ext uri="{BB962C8B-B14F-4D97-AF65-F5344CB8AC3E}">
        <p14:creationId xmlns:p14="http://schemas.microsoft.com/office/powerpoint/2010/main" val="2408891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F354-764F-77A0-A351-E1FC5DC5EACC}"/>
              </a:ext>
            </a:extLst>
          </p:cNvPr>
          <p:cNvSpPr>
            <a:spLocks noGrp="1"/>
          </p:cNvSpPr>
          <p:nvPr>
            <p:ph type="title"/>
          </p:nvPr>
        </p:nvSpPr>
        <p:spPr>
          <a:xfrm>
            <a:off x="0" y="0"/>
            <a:ext cx="12192000" cy="2835049"/>
          </a:xfrm>
        </p:spPr>
        <p:txBody>
          <a:bodyPr>
            <a:normAutofit/>
          </a:bodyPr>
          <a:lstStyle/>
          <a:p>
            <a:r>
              <a:rPr lang="en-US" dirty="0"/>
              <a:t>	</a:t>
            </a:r>
            <a:r>
              <a:rPr lang="en-US" sz="6000" b="1" i="1" dirty="0">
                <a:solidFill>
                  <a:srgbClr val="C00000"/>
                </a:solidFill>
              </a:rPr>
              <a:t>Life on Land – Protect, restore, and promote sustainable use of terrestrial ecosystems, forests, and biodiversity</a:t>
            </a:r>
            <a:endParaRPr lang="en-IN" b="1" i="1" dirty="0">
              <a:solidFill>
                <a:srgbClr val="C00000"/>
              </a:solidFill>
            </a:endParaRPr>
          </a:p>
        </p:txBody>
      </p:sp>
      <p:sp>
        <p:nvSpPr>
          <p:cNvPr id="3" name="Content Placeholder 2">
            <a:extLst>
              <a:ext uri="{FF2B5EF4-FFF2-40B4-BE49-F238E27FC236}">
                <a16:creationId xmlns:a16="http://schemas.microsoft.com/office/drawing/2014/main" id="{BCDBF7E0-B2D6-3F29-1666-7CAD1C85F5C5}"/>
              </a:ext>
            </a:extLst>
          </p:cNvPr>
          <p:cNvSpPr>
            <a:spLocks noGrp="1"/>
          </p:cNvSpPr>
          <p:nvPr>
            <p:ph idx="1"/>
          </p:nvPr>
        </p:nvSpPr>
        <p:spPr>
          <a:xfrm>
            <a:off x="97971" y="2928257"/>
            <a:ext cx="11919857" cy="3248705"/>
          </a:xfrm>
        </p:spPr>
        <p:txBody>
          <a:bodyPr>
            <a:normAutofit/>
          </a:bodyPr>
          <a:lstStyle/>
          <a:p>
            <a:r>
              <a:rPr lang="en-IN" sz="4000" dirty="0"/>
              <a:t>Accelerated Reclamation of Degraded Lands</a:t>
            </a:r>
          </a:p>
          <a:p>
            <a:endParaRPr lang="en-IN" sz="4000" dirty="0"/>
          </a:p>
          <a:p>
            <a:r>
              <a:rPr lang="en-IN" sz="4000" dirty="0"/>
              <a:t>Wetland Management</a:t>
            </a:r>
          </a:p>
        </p:txBody>
      </p:sp>
    </p:spTree>
    <p:extLst>
      <p:ext uri="{BB962C8B-B14F-4D97-AF65-F5344CB8AC3E}">
        <p14:creationId xmlns:p14="http://schemas.microsoft.com/office/powerpoint/2010/main" val="498919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220C-DD3B-7794-454B-33966EC48F87}"/>
              </a:ext>
            </a:extLst>
          </p:cNvPr>
          <p:cNvSpPr>
            <a:spLocks noGrp="1"/>
          </p:cNvSpPr>
          <p:nvPr>
            <p:ph type="title"/>
          </p:nvPr>
        </p:nvSpPr>
        <p:spPr>
          <a:xfrm>
            <a:off x="653142" y="18255"/>
            <a:ext cx="10515600" cy="1325563"/>
          </a:xfrm>
        </p:spPr>
        <p:txBody>
          <a:bodyPr>
            <a:normAutofit/>
          </a:bodyPr>
          <a:lstStyle/>
          <a:p>
            <a:pPr algn="ctr"/>
            <a:r>
              <a:rPr lang="en-IN" sz="3600" dirty="0">
                <a:solidFill>
                  <a:srgbClr val="FF0000"/>
                </a:solidFill>
                <a:latin typeface="Comic Sans MS" panose="030F0702030302020204" pitchFamily="66" charset="0"/>
              </a:rPr>
              <a:t>How serious is wasteland issue</a:t>
            </a:r>
          </a:p>
        </p:txBody>
      </p:sp>
      <p:sp>
        <p:nvSpPr>
          <p:cNvPr id="3" name="Content Placeholder 2">
            <a:extLst>
              <a:ext uri="{FF2B5EF4-FFF2-40B4-BE49-F238E27FC236}">
                <a16:creationId xmlns:a16="http://schemas.microsoft.com/office/drawing/2014/main" id="{B38DBDB2-1217-7FAE-82AA-5C5378232B63}"/>
              </a:ext>
            </a:extLst>
          </p:cNvPr>
          <p:cNvSpPr>
            <a:spLocks noGrp="1"/>
          </p:cNvSpPr>
          <p:nvPr>
            <p:ph idx="1"/>
          </p:nvPr>
        </p:nvSpPr>
        <p:spPr>
          <a:xfrm>
            <a:off x="0" y="1343818"/>
            <a:ext cx="12192000" cy="5514182"/>
          </a:xfrm>
        </p:spPr>
        <p:txBody>
          <a:bodyPr/>
          <a:lstStyle/>
          <a:p>
            <a:r>
              <a:rPr lang="en-IN" dirty="0">
                <a:effectLst/>
                <a:latin typeface="Calibri" panose="020F0502020204030204" pitchFamily="34" charset="0"/>
                <a:ea typeface="Calibri" panose="020F0502020204030204" pitchFamily="34" charset="0"/>
                <a:cs typeface="Times New Roman" panose="02020603050405020304" pitchFamily="18" charset="0"/>
              </a:rPr>
              <a:t>Wastelands are degraded lands that have lost their ecological productivity due to factors such as deforestation, desertification, industrial pollution, and poor land management. </a:t>
            </a:r>
          </a:p>
          <a:p>
            <a:r>
              <a:rPr lang="en-IN" dirty="0">
                <a:effectLst/>
                <a:latin typeface="Calibri" panose="020F0502020204030204" pitchFamily="34" charset="0"/>
                <a:ea typeface="Calibri" panose="020F0502020204030204" pitchFamily="34" charset="0"/>
                <a:cs typeface="Times New Roman" panose="02020603050405020304" pitchFamily="18" charset="0"/>
              </a:rPr>
              <a:t>These lands are often barren, unproductive, and prone to environmental degradation, making them unsuitable for agriculture, habitation, or natural ecosystems. </a:t>
            </a:r>
          </a:p>
          <a:p>
            <a:r>
              <a:rPr lang="en-IN" dirty="0">
                <a:effectLst/>
                <a:latin typeface="Calibri" panose="020F0502020204030204" pitchFamily="34" charset="0"/>
                <a:ea typeface="Calibri" panose="020F0502020204030204" pitchFamily="34" charset="0"/>
                <a:cs typeface="Times New Roman" panose="02020603050405020304" pitchFamily="18" charset="0"/>
              </a:rPr>
              <a:t>Land degradation such as this occurs when land cover is lost or removed, causing vulnerable soil and organic matter to be washed or blown away. </a:t>
            </a:r>
          </a:p>
          <a:p>
            <a:r>
              <a:rPr lang="en-IN" kern="100" dirty="0">
                <a:effectLst/>
                <a:latin typeface="Calibri" panose="020F0502020204030204" pitchFamily="34" charset="0"/>
                <a:ea typeface="Calibri" panose="020F0502020204030204" pitchFamily="34" charset="0"/>
                <a:cs typeface="Times New Roman" panose="02020603050405020304" pitchFamily="18" charset="0"/>
              </a:rPr>
              <a:t>The symptoms are many and alarming: expansion and movement of sand dunes, diminished rainfall, depletion of pastureland, erosion from wind and rain, and loss of biomass and biological integrity. The resulting human suffering is severe. For farmers, this means greater food insecurity and financial hardship.</a:t>
            </a:r>
          </a:p>
          <a:p>
            <a:endParaRPr lang="en-IN" dirty="0"/>
          </a:p>
        </p:txBody>
      </p:sp>
    </p:spTree>
    <p:extLst>
      <p:ext uri="{BB962C8B-B14F-4D97-AF65-F5344CB8AC3E}">
        <p14:creationId xmlns:p14="http://schemas.microsoft.com/office/powerpoint/2010/main" val="1823796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39CA-526C-D7A1-996E-25598CD8501B}"/>
              </a:ext>
            </a:extLst>
          </p:cNvPr>
          <p:cNvSpPr>
            <a:spLocks noGrp="1"/>
          </p:cNvSpPr>
          <p:nvPr>
            <p:ph type="title"/>
          </p:nvPr>
        </p:nvSpPr>
        <p:spPr>
          <a:xfrm>
            <a:off x="0" y="18255"/>
            <a:ext cx="12192000" cy="1325563"/>
          </a:xfrm>
        </p:spPr>
        <p:txBody>
          <a:bodyPr/>
          <a:lstStyle/>
          <a:p>
            <a:pPr algn="ctr"/>
            <a:r>
              <a:rPr lang="en-IN" sz="4400" dirty="0">
                <a:solidFill>
                  <a:srgbClr val="FF0000"/>
                </a:solidFill>
                <a:latin typeface="Comic Sans MS" panose="030F0702030302020204" pitchFamily="66" charset="0"/>
              </a:rPr>
              <a:t>How serious is wasteland issue</a:t>
            </a:r>
            <a:endParaRPr lang="en-IN" dirty="0"/>
          </a:p>
        </p:txBody>
      </p:sp>
      <p:sp>
        <p:nvSpPr>
          <p:cNvPr id="3" name="Content Placeholder 2">
            <a:extLst>
              <a:ext uri="{FF2B5EF4-FFF2-40B4-BE49-F238E27FC236}">
                <a16:creationId xmlns:a16="http://schemas.microsoft.com/office/drawing/2014/main" id="{F072B464-0D83-1693-1AEC-66A18FEA24F2}"/>
              </a:ext>
            </a:extLst>
          </p:cNvPr>
          <p:cNvSpPr>
            <a:spLocks noGrp="1"/>
          </p:cNvSpPr>
          <p:nvPr>
            <p:ph idx="1"/>
          </p:nvPr>
        </p:nvSpPr>
        <p:spPr>
          <a:xfrm>
            <a:off x="0" y="1436914"/>
            <a:ext cx="12192000" cy="5402831"/>
          </a:xfrm>
        </p:spPr>
        <p:txBody>
          <a:bodyPr/>
          <a:lstStyle/>
          <a:p>
            <a:r>
              <a:rPr lang="en-IN" kern="100" dirty="0">
                <a:effectLst/>
                <a:latin typeface="Calibri" panose="020F0502020204030204" pitchFamily="34" charset="0"/>
                <a:ea typeface="Calibri" panose="020F0502020204030204" pitchFamily="34" charset="0"/>
                <a:cs typeface="Times New Roman" panose="02020603050405020304" pitchFamily="18" charset="0"/>
              </a:rPr>
              <a:t>About close to 30 per cent of its geographical area of country is already affected, and thus, land degradation is definitely among India’s most pressing environmental problems. </a:t>
            </a:r>
          </a:p>
          <a:p>
            <a:r>
              <a:rPr lang="en-IN" kern="100" dirty="0">
                <a:effectLst/>
                <a:latin typeface="Calibri" panose="020F0502020204030204" pitchFamily="34" charset="0"/>
                <a:ea typeface="Calibri" panose="020F0502020204030204" pitchFamily="34" charset="0"/>
                <a:cs typeface="Times New Roman" panose="02020603050405020304" pitchFamily="18" charset="0"/>
              </a:rPr>
              <a:t>To make matters worse, almost all Indian states have recorded an increase in degraded land in the past 15 years, with the most rapid increase being noted in the biodiversity-rich northeastern states. </a:t>
            </a:r>
          </a:p>
          <a:p>
            <a:r>
              <a:rPr lang="en-IN" kern="100" dirty="0">
                <a:effectLst/>
                <a:latin typeface="Calibri" panose="020F0502020204030204" pitchFamily="34" charset="0"/>
                <a:ea typeface="Calibri" panose="020F0502020204030204" pitchFamily="34" charset="0"/>
                <a:cs typeface="Times New Roman" panose="02020603050405020304" pitchFamily="18" charset="0"/>
              </a:rPr>
              <a:t>Currently, 97.85 million hectares (</a:t>
            </a:r>
            <a:r>
              <a:rPr lang="en-IN" kern="100" dirty="0" err="1">
                <a:effectLst/>
                <a:latin typeface="Calibri" panose="020F0502020204030204" pitchFamily="34" charset="0"/>
                <a:ea typeface="Calibri" panose="020F0502020204030204" pitchFamily="34" charset="0"/>
                <a:cs typeface="Times New Roman" panose="02020603050405020304" pitchFamily="18" charset="0"/>
              </a:rPr>
              <a:t>Mha</a:t>
            </a:r>
            <a:r>
              <a:rPr lang="en-IN" kern="100" dirty="0">
                <a:effectLst/>
                <a:latin typeface="Calibri" panose="020F0502020204030204" pitchFamily="34" charset="0"/>
                <a:ea typeface="Calibri" panose="020F0502020204030204" pitchFamily="34" charset="0"/>
                <a:cs typeface="Times New Roman" panose="02020603050405020304" pitchFamily="18" charset="0"/>
              </a:rPr>
              <a:t>) of land — an area 2.5 times the size of India’s largest state Rajasthan— has already been degraded. Of this, 3.32 </a:t>
            </a:r>
            <a:r>
              <a:rPr lang="en-IN" kern="100" dirty="0" err="1">
                <a:effectLst/>
                <a:latin typeface="Calibri" panose="020F0502020204030204" pitchFamily="34" charset="0"/>
                <a:ea typeface="Calibri" panose="020F0502020204030204" pitchFamily="34" charset="0"/>
                <a:cs typeface="Times New Roman" panose="02020603050405020304" pitchFamily="18" charset="0"/>
              </a:rPr>
              <a:t>mha</a:t>
            </a:r>
            <a:r>
              <a:rPr lang="en-IN" kern="100" dirty="0">
                <a:effectLst/>
                <a:latin typeface="Calibri" panose="020F0502020204030204" pitchFamily="34" charset="0"/>
                <a:ea typeface="Calibri" panose="020F0502020204030204" pitchFamily="34" charset="0"/>
                <a:cs typeface="Times New Roman" panose="02020603050405020304" pitchFamily="18" charset="0"/>
              </a:rPr>
              <a:t> — an area 22 times the size of Delhi — has been added in the 15 years between 2003-05 and 2018-19.</a:t>
            </a:r>
          </a:p>
          <a:p>
            <a:endParaRPr lang="en-IN" dirty="0"/>
          </a:p>
        </p:txBody>
      </p:sp>
    </p:spTree>
    <p:extLst>
      <p:ext uri="{BB962C8B-B14F-4D97-AF65-F5344CB8AC3E}">
        <p14:creationId xmlns:p14="http://schemas.microsoft.com/office/powerpoint/2010/main" val="2967842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84B87-9837-4A84-AF1C-574BE1A3E86A}"/>
              </a:ext>
            </a:extLst>
          </p:cNvPr>
          <p:cNvSpPr>
            <a:spLocks noGrp="1"/>
          </p:cNvSpPr>
          <p:nvPr>
            <p:ph type="ctrTitle"/>
          </p:nvPr>
        </p:nvSpPr>
        <p:spPr>
          <a:xfrm>
            <a:off x="1524000" y="0"/>
            <a:ext cx="9144000" cy="847951"/>
          </a:xfrm>
        </p:spPr>
        <p:txBody>
          <a:bodyPr>
            <a:noAutofit/>
          </a:bodyPr>
          <a:lstStyle/>
          <a:p>
            <a:r>
              <a:rPr lang="en-IN" sz="3600" dirty="0">
                <a:solidFill>
                  <a:srgbClr val="FF0000"/>
                </a:solidFill>
              </a:rPr>
              <a:t>Ravines of Semi Arid region of India</a:t>
            </a:r>
          </a:p>
        </p:txBody>
      </p:sp>
      <p:pic>
        <p:nvPicPr>
          <p:cNvPr id="4" name="Picture 3">
            <a:extLst>
              <a:ext uri="{FF2B5EF4-FFF2-40B4-BE49-F238E27FC236}">
                <a16:creationId xmlns:a16="http://schemas.microsoft.com/office/drawing/2014/main" id="{D2D6F488-0392-591B-845B-5778EFDAF2ED}"/>
              </a:ext>
            </a:extLst>
          </p:cNvPr>
          <p:cNvPicPr>
            <a:picLocks noChangeAspect="1"/>
          </p:cNvPicPr>
          <p:nvPr/>
        </p:nvPicPr>
        <p:blipFill>
          <a:blip r:embed="rId2"/>
          <a:stretch>
            <a:fillRect/>
          </a:stretch>
        </p:blipFill>
        <p:spPr>
          <a:xfrm>
            <a:off x="3886200" y="1682871"/>
            <a:ext cx="6549342" cy="5175129"/>
          </a:xfrm>
          <a:prstGeom prst="rect">
            <a:avLst/>
          </a:prstGeom>
        </p:spPr>
      </p:pic>
      <p:sp>
        <p:nvSpPr>
          <p:cNvPr id="3" name="Subtitle 2">
            <a:extLst>
              <a:ext uri="{FF2B5EF4-FFF2-40B4-BE49-F238E27FC236}">
                <a16:creationId xmlns:a16="http://schemas.microsoft.com/office/drawing/2014/main" id="{FDD92474-7469-102F-3BA8-C2AFC2E3C3FB}"/>
              </a:ext>
            </a:extLst>
          </p:cNvPr>
          <p:cNvSpPr>
            <a:spLocks noGrp="1"/>
          </p:cNvSpPr>
          <p:nvPr>
            <p:ph type="subTitle" idx="1"/>
          </p:nvPr>
        </p:nvSpPr>
        <p:spPr>
          <a:xfrm>
            <a:off x="1349829" y="1045029"/>
            <a:ext cx="10657114" cy="5617027"/>
          </a:xfrm>
        </p:spPr>
        <p:txBody>
          <a:bodyPr/>
          <a:lstStyle/>
          <a:p>
            <a:endParaRPr lang="en-IN" dirty="0"/>
          </a:p>
        </p:txBody>
      </p:sp>
    </p:spTree>
    <p:extLst>
      <p:ext uri="{BB962C8B-B14F-4D97-AF65-F5344CB8AC3E}">
        <p14:creationId xmlns:p14="http://schemas.microsoft.com/office/powerpoint/2010/main" val="2923397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6E5E-91A5-66C1-DF1B-A6145A0BB9BE}"/>
              </a:ext>
            </a:extLst>
          </p:cNvPr>
          <p:cNvSpPr>
            <a:spLocks noGrp="1"/>
          </p:cNvSpPr>
          <p:nvPr>
            <p:ph type="title"/>
          </p:nvPr>
        </p:nvSpPr>
        <p:spPr/>
        <p:txBody>
          <a:bodyPr>
            <a:normAutofit/>
          </a:bodyPr>
          <a:lstStyle/>
          <a:p>
            <a:pPr algn="ctr"/>
            <a:r>
              <a:rPr lang="en-IN" sz="3600" dirty="0">
                <a:solidFill>
                  <a:srgbClr val="FF0000"/>
                </a:solidFill>
              </a:rPr>
              <a:t>Degraded areas of Western Ghats</a:t>
            </a:r>
          </a:p>
        </p:txBody>
      </p:sp>
      <p:pic>
        <p:nvPicPr>
          <p:cNvPr id="4" name="Content Placeholder 3">
            <a:extLst>
              <a:ext uri="{FF2B5EF4-FFF2-40B4-BE49-F238E27FC236}">
                <a16:creationId xmlns:a16="http://schemas.microsoft.com/office/drawing/2014/main" id="{D9D0443B-ED88-9BBA-97FA-3624D3E8A8D8}"/>
              </a:ext>
            </a:extLst>
          </p:cNvPr>
          <p:cNvPicPr>
            <a:picLocks noGrp="1" noChangeAspect="1"/>
          </p:cNvPicPr>
          <p:nvPr>
            <p:ph idx="1"/>
          </p:nvPr>
        </p:nvPicPr>
        <p:blipFill>
          <a:blip r:embed="rId2"/>
          <a:stretch>
            <a:fillRect/>
          </a:stretch>
        </p:blipFill>
        <p:spPr>
          <a:xfrm>
            <a:off x="3201918" y="1825625"/>
            <a:ext cx="5788164" cy="4351338"/>
          </a:xfrm>
          <a:prstGeom prst="rect">
            <a:avLst/>
          </a:prstGeom>
        </p:spPr>
      </p:pic>
    </p:spTree>
    <p:extLst>
      <p:ext uri="{BB962C8B-B14F-4D97-AF65-F5344CB8AC3E}">
        <p14:creationId xmlns:p14="http://schemas.microsoft.com/office/powerpoint/2010/main" val="17144425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B6A91-FB23-1E60-2F4F-FB0ACF1B63A3}"/>
              </a:ext>
            </a:extLst>
          </p:cNvPr>
          <p:cNvSpPr>
            <a:spLocks noGrp="1"/>
          </p:cNvSpPr>
          <p:nvPr>
            <p:ph type="title"/>
          </p:nvPr>
        </p:nvSpPr>
        <p:spPr>
          <a:xfrm>
            <a:off x="76200" y="0"/>
            <a:ext cx="12192000" cy="1325563"/>
          </a:xfrm>
        </p:spPr>
        <p:txBody>
          <a:bodyPr>
            <a:normAutofit/>
          </a:bodyPr>
          <a:lstStyle/>
          <a:p>
            <a:pPr algn="ctr"/>
            <a:r>
              <a:rPr lang="en-IN" sz="3600" dirty="0">
                <a:solidFill>
                  <a:srgbClr val="FF0000"/>
                </a:solidFill>
                <a:latin typeface="Comic Sans MS" panose="030F0702030302020204" pitchFamily="66" charset="0"/>
              </a:rPr>
              <a:t>Initiatives for Wasteland Reclamation</a:t>
            </a:r>
          </a:p>
        </p:txBody>
      </p:sp>
      <p:sp>
        <p:nvSpPr>
          <p:cNvPr id="3" name="Content Placeholder 2">
            <a:extLst>
              <a:ext uri="{FF2B5EF4-FFF2-40B4-BE49-F238E27FC236}">
                <a16:creationId xmlns:a16="http://schemas.microsoft.com/office/drawing/2014/main" id="{F4E3C9EF-F83B-E497-1A75-52FABB6BDDF3}"/>
              </a:ext>
            </a:extLst>
          </p:cNvPr>
          <p:cNvSpPr>
            <a:spLocks noGrp="1"/>
          </p:cNvSpPr>
          <p:nvPr>
            <p:ph idx="1"/>
          </p:nvPr>
        </p:nvSpPr>
        <p:spPr>
          <a:xfrm>
            <a:off x="0" y="1325562"/>
            <a:ext cx="12192000" cy="5532437"/>
          </a:xfrm>
        </p:spPr>
        <p:txBody>
          <a:bodyPr>
            <a:normAutofit/>
          </a:bodyPr>
          <a:lstStyle/>
          <a:p>
            <a:r>
              <a:rPr lang="en-IN" dirty="0">
                <a:effectLst/>
                <a:latin typeface="Calibri" panose="020F0502020204030204" pitchFamily="34" charset="0"/>
                <a:ea typeface="Calibri" panose="020F0502020204030204" pitchFamily="34" charset="0"/>
                <a:cs typeface="Times New Roman" panose="02020603050405020304" pitchFamily="18" charset="0"/>
              </a:rPr>
              <a:t>Government has launched several schemes/ programmes which include inter-alia National Afforestation Program, Green India Mission, Watershed Development Component of Pradhan Mantri Krishi </a:t>
            </a:r>
            <a:r>
              <a:rPr lang="en-IN" dirty="0" err="1">
                <a:effectLst/>
                <a:latin typeface="Calibri" panose="020F0502020204030204" pitchFamily="34" charset="0"/>
                <a:ea typeface="Calibri" panose="020F0502020204030204" pitchFamily="34" charset="0"/>
                <a:cs typeface="Times New Roman" panose="02020603050405020304" pitchFamily="18" charset="0"/>
              </a:rPr>
              <a:t>Sinchayee</a:t>
            </a:r>
            <a:r>
              <a:rPr lang="en-IN" dirty="0">
                <a:effectLst/>
                <a:latin typeface="Calibri" panose="020F0502020204030204" pitchFamily="34" charset="0"/>
                <a:ea typeface="Calibri" panose="020F0502020204030204" pitchFamily="34" charset="0"/>
                <a:cs typeface="Times New Roman" panose="02020603050405020304" pitchFamily="18" charset="0"/>
              </a:rPr>
              <a:t> Yojana (PMKSY) which contribute to the target of restoration of 26 million hectares of degraded land and achievement of land degradation neutrality with focus on sustainable and optimum utilization of land resources.</a:t>
            </a:r>
          </a:p>
          <a:p>
            <a:r>
              <a:rPr lang="en-IN" dirty="0">
                <a:effectLst/>
                <a:latin typeface="Calibri" panose="020F0502020204030204" pitchFamily="34" charset="0"/>
                <a:ea typeface="Calibri" panose="020F0502020204030204" pitchFamily="34" charset="0"/>
                <a:cs typeface="Times New Roman" panose="02020603050405020304" pitchFamily="18" charset="0"/>
              </a:rPr>
              <a:t>It is working to restore 26 million hectares of degraded land by 2030.  Delivering the keynote address at a United Nations high-level dialogue on Desertification, Land Degradation and Drought., Prime Minister Narendra Modi said that India is on track to achieve its national commitment on land degradation neutrality, and this would contribute to India’s commitment to achieving an additional carbon sink of 2.5 to 3 billion tonnes of carbon dioxide equivalent. </a:t>
            </a:r>
            <a:endParaRPr lang="en-IN" sz="4000" dirty="0"/>
          </a:p>
        </p:txBody>
      </p:sp>
    </p:spTree>
    <p:extLst>
      <p:ext uri="{BB962C8B-B14F-4D97-AF65-F5344CB8AC3E}">
        <p14:creationId xmlns:p14="http://schemas.microsoft.com/office/powerpoint/2010/main" val="593260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785D-A7F8-97D3-C88D-8BEBCE21D1DE}"/>
              </a:ext>
            </a:extLst>
          </p:cNvPr>
          <p:cNvSpPr>
            <a:spLocks noGrp="1"/>
          </p:cNvSpPr>
          <p:nvPr>
            <p:ph type="title"/>
          </p:nvPr>
        </p:nvSpPr>
        <p:spPr>
          <a:xfrm>
            <a:off x="0" y="18255"/>
            <a:ext cx="12192000" cy="1325563"/>
          </a:xfrm>
        </p:spPr>
        <p:txBody>
          <a:bodyPr>
            <a:normAutofit/>
          </a:bodyPr>
          <a:lstStyle/>
          <a:p>
            <a:pPr algn="ctr"/>
            <a:r>
              <a:rPr lang="en-IN" sz="3600" dirty="0">
                <a:solidFill>
                  <a:srgbClr val="FF0000"/>
                </a:solidFill>
                <a:latin typeface="Comic Sans MS" panose="030F0702030302020204" pitchFamily="66" charset="0"/>
              </a:rPr>
              <a:t>Why Accelerated Reclamation</a:t>
            </a:r>
          </a:p>
        </p:txBody>
      </p:sp>
      <p:sp>
        <p:nvSpPr>
          <p:cNvPr id="3" name="Content Placeholder 2">
            <a:extLst>
              <a:ext uri="{FF2B5EF4-FFF2-40B4-BE49-F238E27FC236}">
                <a16:creationId xmlns:a16="http://schemas.microsoft.com/office/drawing/2014/main" id="{FC2D3AAD-FD04-D27A-CE65-9D4B1057231D}"/>
              </a:ext>
            </a:extLst>
          </p:cNvPr>
          <p:cNvSpPr>
            <a:spLocks noGrp="1"/>
          </p:cNvSpPr>
          <p:nvPr>
            <p:ph idx="1"/>
          </p:nvPr>
        </p:nvSpPr>
        <p:spPr>
          <a:xfrm>
            <a:off x="-1" y="1121229"/>
            <a:ext cx="12191999" cy="5736771"/>
          </a:xfrm>
        </p:spPr>
        <p:txBody>
          <a:bodyPr>
            <a:normAutofit fontScale="92500"/>
          </a:bodyPr>
          <a:lstStyle/>
          <a:p>
            <a:pPr algn="just">
              <a:lnSpc>
                <a:spcPct val="107000"/>
              </a:lnSpc>
              <a:spcAft>
                <a:spcPts val="800"/>
              </a:spcAft>
            </a:pPr>
            <a:r>
              <a:rPr lang="en-IN" kern="100" dirty="0">
                <a:effectLst/>
                <a:latin typeface="Calibri" panose="020F0502020204030204" pitchFamily="34" charset="0"/>
                <a:ea typeface="Calibri" panose="020F0502020204030204" pitchFamily="34" charset="0"/>
                <a:cs typeface="Times New Roman" panose="02020603050405020304" pitchFamily="18" charset="0"/>
              </a:rPr>
              <a:t>Given the constraints, present pace of reclamation will not be sufficient to achieve the target in view of new areas being added due to factors mentioned above. Thus a different approach is envisaged which has been named Accelerated Reclamation.</a:t>
            </a:r>
          </a:p>
          <a:p>
            <a:pPr algn="just">
              <a:lnSpc>
                <a:spcPct val="107000"/>
              </a:lnSpc>
              <a:spcAft>
                <a:spcPts val="800"/>
              </a:spcAft>
            </a:pPr>
            <a:r>
              <a:rPr lang="en-IN" kern="100" dirty="0">
                <a:effectLst/>
                <a:latin typeface="Calibri" panose="020F0502020204030204" pitchFamily="34" charset="0"/>
                <a:ea typeface="Calibri" panose="020F0502020204030204" pitchFamily="34" charset="0"/>
                <a:cs typeface="Times New Roman" panose="02020603050405020304" pitchFamily="18" charset="0"/>
              </a:rPr>
              <a:t>Accelerated reclamation of wastelands refers to the rapid restoration and rehabilitation of such lands to enhance their ecological value and usability. The primary goals of accelerated reclamation are to restore soil health, promote vegetation growth, improve water retention, and convert the land into a productive resource in a much shorter time with least mortality.</a:t>
            </a:r>
          </a:p>
          <a:p>
            <a:pPr algn="just">
              <a:lnSpc>
                <a:spcPct val="107000"/>
              </a:lnSpc>
              <a:spcAft>
                <a:spcPts val="800"/>
              </a:spcAft>
            </a:pPr>
            <a:r>
              <a:rPr lang="en-IN" kern="100" dirty="0">
                <a:effectLst/>
                <a:latin typeface="Calibri" panose="020F0502020204030204" pitchFamily="34" charset="0"/>
                <a:ea typeface="Calibri" panose="020F0502020204030204" pitchFamily="34" charset="0"/>
                <a:cs typeface="Times New Roman" panose="02020603050405020304" pitchFamily="18" charset="0"/>
              </a:rPr>
              <a:t>Accelerated reclamation of wastelands is crucial in the face of global challenges such as food insecurity, climate change, and land degradation. By restoring wastelands efficiently, countries can unlock new economic potentials, protect ecosystems, and promote environmental sustainability. </a:t>
            </a:r>
            <a:endParaRPr lang="en-IN" dirty="0"/>
          </a:p>
        </p:txBody>
      </p:sp>
    </p:spTree>
    <p:extLst>
      <p:ext uri="{BB962C8B-B14F-4D97-AF65-F5344CB8AC3E}">
        <p14:creationId xmlns:p14="http://schemas.microsoft.com/office/powerpoint/2010/main" val="40959693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10C13-24F9-17FF-895E-1C929CBAB16A}"/>
              </a:ext>
            </a:extLst>
          </p:cNvPr>
          <p:cNvSpPr>
            <a:spLocks noGrp="1"/>
          </p:cNvSpPr>
          <p:nvPr>
            <p:ph type="title"/>
          </p:nvPr>
        </p:nvSpPr>
        <p:spPr>
          <a:xfrm>
            <a:off x="0" y="1"/>
            <a:ext cx="12192000" cy="1690688"/>
          </a:xfrm>
        </p:spPr>
        <p:txBody>
          <a:bodyPr>
            <a:noAutofit/>
          </a:bodyPr>
          <a:lstStyle/>
          <a:p>
            <a:pPr algn="ctr"/>
            <a:r>
              <a:rPr lang="en-IN"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Accelerated Reclamation of Wastelands Using Wastewater</a:t>
            </a:r>
            <a:br>
              <a:rPr lang="en-IN"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r>
              <a:rPr lang="en-IN" sz="36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 Practical Approach</a:t>
            </a:r>
            <a:br>
              <a:rPr lang="en-IN"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IN" sz="3600" dirty="0">
              <a:solidFill>
                <a:srgbClr val="FF0000"/>
              </a:solidFill>
            </a:endParaRPr>
          </a:p>
        </p:txBody>
      </p:sp>
      <p:sp>
        <p:nvSpPr>
          <p:cNvPr id="3" name="Content Placeholder 2">
            <a:extLst>
              <a:ext uri="{FF2B5EF4-FFF2-40B4-BE49-F238E27FC236}">
                <a16:creationId xmlns:a16="http://schemas.microsoft.com/office/drawing/2014/main" id="{74D369E0-2DA8-FC83-56E2-9D6F8BFA3443}"/>
              </a:ext>
            </a:extLst>
          </p:cNvPr>
          <p:cNvSpPr>
            <a:spLocks noGrp="1"/>
          </p:cNvSpPr>
          <p:nvPr>
            <p:ph idx="1"/>
          </p:nvPr>
        </p:nvSpPr>
        <p:spPr>
          <a:xfrm>
            <a:off x="0" y="1251856"/>
            <a:ext cx="12192000" cy="5606143"/>
          </a:xfrm>
        </p:spPr>
        <p:txBody>
          <a:bodyPr>
            <a:normAutofit lnSpcReduction="10000"/>
          </a:bodyPr>
          <a:lstStyle/>
          <a:p>
            <a:pPr algn="just">
              <a:lnSpc>
                <a:spcPct val="107000"/>
              </a:lnSpc>
              <a:spcAft>
                <a:spcPts val="800"/>
              </a:spcAft>
            </a:pPr>
            <a:r>
              <a:rPr lang="en-IN" sz="2400" kern="100" dirty="0">
                <a:effectLst/>
                <a:latin typeface="Calibri" panose="020F0502020204030204" pitchFamily="34" charset="0"/>
                <a:ea typeface="Calibri" panose="020F0502020204030204" pitchFamily="34" charset="0"/>
                <a:cs typeface="Times New Roman" panose="02020603050405020304" pitchFamily="18" charset="0"/>
              </a:rPr>
              <a:t>Experience of wasteland reclamation with these methods have not been very encouraging. Thus we need a system where the survival rate is high, growth is fast and economic returns justify the investment. Irrigating plantation coupled with fertilization and selection of fast growing  species having economic value as well as potential of generating jobs locally for processing etc has been found very effective. However, with increasing pressure on quality fresh water, its availability for irrigating such plantation may not be feasible. Thus using wastewater for irrigating such plantation has immense potential.</a:t>
            </a:r>
          </a:p>
          <a:p>
            <a:pPr algn="just">
              <a:lnSpc>
                <a:spcPct val="107000"/>
              </a:lnSpc>
              <a:spcAft>
                <a:spcPts val="800"/>
              </a:spcAft>
            </a:pPr>
            <a:r>
              <a:rPr lang="en-IN" sz="2400" kern="100" dirty="0">
                <a:effectLst/>
                <a:latin typeface="Calibri" panose="020F0502020204030204" pitchFamily="34" charset="0"/>
                <a:ea typeface="Calibri" panose="020F0502020204030204" pitchFamily="34" charset="0"/>
                <a:cs typeface="Times New Roman" panose="02020603050405020304" pitchFamily="18" charset="0"/>
              </a:rPr>
              <a:t>Utilizing wastewater for the reclamation of wastelands is an innovative and sustainable approach, especially in quality fresh water-scarce regions. Wastewater, even if not treated fully, can be a valuable resource for irrigation, soil improvement, and biomass production for all those trees/shrubs which don’t be part of food chain. </a:t>
            </a:r>
          </a:p>
          <a:p>
            <a:pPr algn="just">
              <a:lnSpc>
                <a:spcPct val="107000"/>
              </a:lnSpc>
              <a:spcAft>
                <a:spcPts val="800"/>
              </a:spcAft>
            </a:pPr>
            <a:r>
              <a:rPr lang="en-IN" sz="2400" kern="100" dirty="0">
                <a:effectLst/>
                <a:latin typeface="Calibri" panose="020F0502020204030204" pitchFamily="34" charset="0"/>
                <a:ea typeface="Calibri" panose="020F0502020204030204" pitchFamily="34" charset="0"/>
                <a:cs typeface="Times New Roman" panose="02020603050405020304" pitchFamily="18" charset="0"/>
              </a:rPr>
              <a:t>This only addresses the issue of land degradation but also contributes to effective wastewater management. In addition, it can be good source of earning carbon credit. </a:t>
            </a:r>
          </a:p>
          <a:p>
            <a:endParaRPr lang="en-IN" sz="3200" dirty="0"/>
          </a:p>
        </p:txBody>
      </p:sp>
    </p:spTree>
    <p:extLst>
      <p:ext uri="{BB962C8B-B14F-4D97-AF65-F5344CB8AC3E}">
        <p14:creationId xmlns:p14="http://schemas.microsoft.com/office/powerpoint/2010/main" val="826410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5A74-9424-F62D-264A-D475EB81FE9C}"/>
              </a:ext>
            </a:extLst>
          </p:cNvPr>
          <p:cNvSpPr>
            <a:spLocks noGrp="1"/>
          </p:cNvSpPr>
          <p:nvPr>
            <p:ph type="title"/>
          </p:nvPr>
        </p:nvSpPr>
        <p:spPr>
          <a:xfrm>
            <a:off x="0" y="0"/>
            <a:ext cx="12192000" cy="1325563"/>
          </a:xfrm>
        </p:spPr>
        <p:txBody>
          <a:bodyPr>
            <a:normAutofit/>
          </a:bodyPr>
          <a:lstStyle/>
          <a:p>
            <a:r>
              <a:rPr lang="en-IN" sz="3600" dirty="0" err="1">
                <a:solidFill>
                  <a:srgbClr val="FF0000"/>
                </a:solidFill>
                <a:latin typeface="Comic Sans MS" panose="030F0702030302020204" pitchFamily="66" charset="0"/>
              </a:rPr>
              <a:t>Sandcasted</a:t>
            </a:r>
            <a:r>
              <a:rPr lang="en-IN" sz="3600" dirty="0">
                <a:solidFill>
                  <a:srgbClr val="FF0000"/>
                </a:solidFill>
                <a:latin typeface="Comic Sans MS" panose="030F0702030302020204" pitchFamily="66" charset="0"/>
              </a:rPr>
              <a:t> area on banks of river </a:t>
            </a:r>
            <a:r>
              <a:rPr lang="en-IN" sz="3600" dirty="0" err="1">
                <a:solidFill>
                  <a:srgbClr val="FF0000"/>
                </a:solidFill>
                <a:latin typeface="Comic Sans MS" panose="030F0702030302020204" pitchFamily="66" charset="0"/>
              </a:rPr>
              <a:t>Burhi</a:t>
            </a:r>
            <a:r>
              <a:rPr lang="en-IN" sz="3600" dirty="0">
                <a:solidFill>
                  <a:srgbClr val="FF0000"/>
                </a:solidFill>
                <a:latin typeface="Comic Sans MS" panose="030F0702030302020204" pitchFamily="66" charset="0"/>
              </a:rPr>
              <a:t> </a:t>
            </a:r>
            <a:r>
              <a:rPr lang="en-IN" sz="3600" dirty="0" err="1">
                <a:solidFill>
                  <a:srgbClr val="FF0000"/>
                </a:solidFill>
                <a:latin typeface="Comic Sans MS" panose="030F0702030302020204" pitchFamily="66" charset="0"/>
              </a:rPr>
              <a:t>Gandak</a:t>
            </a:r>
            <a:endParaRPr lang="en-IN" sz="3600" dirty="0">
              <a:solidFill>
                <a:srgbClr val="FF0000"/>
              </a:solidFill>
              <a:latin typeface="Comic Sans MS" panose="030F0702030302020204" pitchFamily="66" charset="0"/>
            </a:endParaRPr>
          </a:p>
        </p:txBody>
      </p:sp>
      <p:pic>
        <p:nvPicPr>
          <p:cNvPr id="5" name="Content Placeholder 4">
            <a:extLst>
              <a:ext uri="{FF2B5EF4-FFF2-40B4-BE49-F238E27FC236}">
                <a16:creationId xmlns:a16="http://schemas.microsoft.com/office/drawing/2014/main" id="{16FEC0D2-8C62-43FB-8516-5197CE8E2EFF}"/>
              </a:ext>
            </a:extLst>
          </p:cNvPr>
          <p:cNvPicPr>
            <a:picLocks noGrp="1" noChangeAspect="1"/>
          </p:cNvPicPr>
          <p:nvPr>
            <p:ph idx="1"/>
          </p:nvPr>
        </p:nvPicPr>
        <p:blipFill>
          <a:blip r:embed="rId2"/>
          <a:stretch>
            <a:fillRect/>
          </a:stretch>
        </p:blipFill>
        <p:spPr>
          <a:xfrm>
            <a:off x="4172646" y="1325563"/>
            <a:ext cx="2849020" cy="3774803"/>
          </a:xfrm>
        </p:spPr>
      </p:pic>
      <p:sp>
        <p:nvSpPr>
          <p:cNvPr id="7" name="TextBox 6">
            <a:extLst>
              <a:ext uri="{FF2B5EF4-FFF2-40B4-BE49-F238E27FC236}">
                <a16:creationId xmlns:a16="http://schemas.microsoft.com/office/drawing/2014/main" id="{B338BE71-AC3A-6F76-B67A-74D77B0CB520}"/>
              </a:ext>
            </a:extLst>
          </p:cNvPr>
          <p:cNvSpPr txBox="1"/>
          <p:nvPr/>
        </p:nvSpPr>
        <p:spPr>
          <a:xfrm>
            <a:off x="3762913" y="5301604"/>
            <a:ext cx="3668486" cy="461665"/>
          </a:xfrm>
          <a:prstGeom prst="rect">
            <a:avLst/>
          </a:prstGeom>
          <a:noFill/>
        </p:spPr>
        <p:txBody>
          <a:bodyPr wrap="square">
            <a:spAutoFit/>
          </a:bodyPr>
          <a:lstStyle/>
          <a:p>
            <a:r>
              <a:rPr lang="en-US" sz="2400" b="1" i="0" u="none" strike="noStrike" baseline="0" dirty="0">
                <a:latin typeface="Calibri-Bold"/>
              </a:rPr>
              <a:t>Depth of deposition: 55 cm</a:t>
            </a:r>
            <a:endParaRPr lang="en-IN" sz="2400" dirty="0"/>
          </a:p>
        </p:txBody>
      </p:sp>
      <p:pic>
        <p:nvPicPr>
          <p:cNvPr id="9" name="Picture 8">
            <a:extLst>
              <a:ext uri="{FF2B5EF4-FFF2-40B4-BE49-F238E27FC236}">
                <a16:creationId xmlns:a16="http://schemas.microsoft.com/office/drawing/2014/main" id="{F3DA771A-2FEE-C447-9766-608F66B61E1D}"/>
              </a:ext>
            </a:extLst>
          </p:cNvPr>
          <p:cNvPicPr>
            <a:picLocks noChangeAspect="1"/>
          </p:cNvPicPr>
          <p:nvPr/>
        </p:nvPicPr>
        <p:blipFill>
          <a:blip r:embed="rId3"/>
          <a:stretch>
            <a:fillRect/>
          </a:stretch>
        </p:blipFill>
        <p:spPr>
          <a:xfrm>
            <a:off x="7204621" y="1325562"/>
            <a:ext cx="4629873" cy="3774803"/>
          </a:xfrm>
          <a:prstGeom prst="rect">
            <a:avLst/>
          </a:prstGeom>
        </p:spPr>
      </p:pic>
      <p:sp>
        <p:nvSpPr>
          <p:cNvPr id="11" name="TextBox 10">
            <a:extLst>
              <a:ext uri="{FF2B5EF4-FFF2-40B4-BE49-F238E27FC236}">
                <a16:creationId xmlns:a16="http://schemas.microsoft.com/office/drawing/2014/main" id="{DC7FC9CF-1EAD-C6FB-BF9F-A5765147B887}"/>
              </a:ext>
            </a:extLst>
          </p:cNvPr>
          <p:cNvSpPr txBox="1"/>
          <p:nvPr/>
        </p:nvSpPr>
        <p:spPr>
          <a:xfrm>
            <a:off x="7924801" y="5388427"/>
            <a:ext cx="3668486" cy="461665"/>
          </a:xfrm>
          <a:prstGeom prst="rect">
            <a:avLst/>
          </a:prstGeom>
          <a:noFill/>
        </p:spPr>
        <p:txBody>
          <a:bodyPr wrap="square">
            <a:spAutoFit/>
          </a:bodyPr>
          <a:lstStyle/>
          <a:p>
            <a:pPr algn="ctr"/>
            <a:r>
              <a:rPr lang="en-US" sz="2400" b="1" i="0" u="none" strike="noStrike" baseline="0" dirty="0">
                <a:latin typeface="Calibri-Bold"/>
              </a:rPr>
              <a:t>Depth of deposition: 80 cm</a:t>
            </a:r>
            <a:endParaRPr lang="en-IN" sz="2400" dirty="0"/>
          </a:p>
        </p:txBody>
      </p:sp>
      <p:pic>
        <p:nvPicPr>
          <p:cNvPr id="13" name="Picture 12">
            <a:extLst>
              <a:ext uri="{FF2B5EF4-FFF2-40B4-BE49-F238E27FC236}">
                <a16:creationId xmlns:a16="http://schemas.microsoft.com/office/drawing/2014/main" id="{CDEB7226-A743-42AF-3DE5-6BD919263606}"/>
              </a:ext>
            </a:extLst>
          </p:cNvPr>
          <p:cNvPicPr>
            <a:picLocks noChangeAspect="1"/>
          </p:cNvPicPr>
          <p:nvPr/>
        </p:nvPicPr>
        <p:blipFill>
          <a:blip r:embed="rId4"/>
          <a:stretch>
            <a:fillRect/>
          </a:stretch>
        </p:blipFill>
        <p:spPr>
          <a:xfrm>
            <a:off x="172448" y="1391988"/>
            <a:ext cx="3593644" cy="3909616"/>
          </a:xfrm>
          <a:prstGeom prst="rect">
            <a:avLst/>
          </a:prstGeom>
        </p:spPr>
      </p:pic>
      <p:sp>
        <p:nvSpPr>
          <p:cNvPr id="15" name="TextBox 14">
            <a:extLst>
              <a:ext uri="{FF2B5EF4-FFF2-40B4-BE49-F238E27FC236}">
                <a16:creationId xmlns:a16="http://schemas.microsoft.com/office/drawing/2014/main" id="{4117B8D5-9B73-5816-2E39-DD95A75891FD}"/>
              </a:ext>
            </a:extLst>
          </p:cNvPr>
          <p:cNvSpPr txBox="1"/>
          <p:nvPr/>
        </p:nvSpPr>
        <p:spPr>
          <a:xfrm>
            <a:off x="0" y="5320515"/>
            <a:ext cx="3762913" cy="1200329"/>
          </a:xfrm>
          <a:prstGeom prst="rect">
            <a:avLst/>
          </a:prstGeom>
          <a:noFill/>
        </p:spPr>
        <p:txBody>
          <a:bodyPr wrap="square">
            <a:spAutoFit/>
          </a:bodyPr>
          <a:lstStyle/>
          <a:p>
            <a:pPr algn="l"/>
            <a:r>
              <a:rPr lang="en-US" sz="2400" b="1" i="0" u="none" strike="noStrike" baseline="0" dirty="0">
                <a:latin typeface="Calibri-Bold"/>
              </a:rPr>
              <a:t>Bamboo plantation 20 days after</a:t>
            </a:r>
          </a:p>
          <a:p>
            <a:pPr algn="l"/>
            <a:r>
              <a:rPr lang="en-IN" sz="2400" b="1" i="0" u="none" strike="noStrike" baseline="0" dirty="0">
                <a:latin typeface="Calibri-Bold"/>
              </a:rPr>
              <a:t>receding flood water</a:t>
            </a:r>
            <a:endParaRPr lang="en-IN" sz="2400" dirty="0"/>
          </a:p>
        </p:txBody>
      </p:sp>
    </p:spTree>
    <p:extLst>
      <p:ext uri="{BB962C8B-B14F-4D97-AF65-F5344CB8AC3E}">
        <p14:creationId xmlns:p14="http://schemas.microsoft.com/office/powerpoint/2010/main" val="3617015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1F5A-09B3-B4A7-24DC-C8661A0534EC}"/>
              </a:ext>
            </a:extLst>
          </p:cNvPr>
          <p:cNvSpPr>
            <a:spLocks noGrp="1"/>
          </p:cNvSpPr>
          <p:nvPr>
            <p:ph type="title"/>
          </p:nvPr>
        </p:nvSpPr>
        <p:spPr>
          <a:xfrm>
            <a:off x="97971" y="0"/>
            <a:ext cx="12192000" cy="1325563"/>
          </a:xfrm>
        </p:spPr>
        <p:txBody>
          <a:bodyPr>
            <a:normAutofit/>
          </a:bodyPr>
          <a:lstStyle/>
          <a:p>
            <a:r>
              <a:rPr lang="en-US" sz="2800" b="0" i="0" u="none" strike="noStrike" baseline="0" dirty="0">
                <a:solidFill>
                  <a:srgbClr val="FF0000"/>
                </a:solidFill>
                <a:latin typeface="Comic Sans MS" panose="030F0702030302020204" pitchFamily="66" charset="0"/>
              </a:rPr>
              <a:t>Details of System: Boat based solar pumping system, Drip system, installing underground drip, drip discharge 1.35 </a:t>
            </a:r>
            <a:r>
              <a:rPr lang="en-US" sz="2800" b="0" i="0" u="none" strike="noStrike" baseline="0" dirty="0" err="1">
                <a:solidFill>
                  <a:srgbClr val="FF0000"/>
                </a:solidFill>
                <a:latin typeface="Comic Sans MS" panose="030F0702030302020204" pitchFamily="66" charset="0"/>
              </a:rPr>
              <a:t>lph</a:t>
            </a:r>
            <a:r>
              <a:rPr lang="en-US" sz="2800" b="0" i="0" u="none" strike="noStrike" baseline="0" dirty="0">
                <a:solidFill>
                  <a:srgbClr val="FF0000"/>
                </a:solidFill>
                <a:latin typeface="Comic Sans MS" panose="030F0702030302020204" pitchFamily="66" charset="0"/>
              </a:rPr>
              <a:t> at operating pressure (0.5-0.8 kg/cm2)</a:t>
            </a:r>
            <a:endParaRPr lang="en-IN" sz="6000" dirty="0">
              <a:solidFill>
                <a:srgbClr val="FF0000"/>
              </a:solidFill>
              <a:latin typeface="Comic Sans MS" panose="030F0702030302020204" pitchFamily="66" charset="0"/>
            </a:endParaRPr>
          </a:p>
        </p:txBody>
      </p:sp>
      <p:pic>
        <p:nvPicPr>
          <p:cNvPr id="5" name="Content Placeholder 4">
            <a:extLst>
              <a:ext uri="{FF2B5EF4-FFF2-40B4-BE49-F238E27FC236}">
                <a16:creationId xmlns:a16="http://schemas.microsoft.com/office/drawing/2014/main" id="{A0340E89-BAC3-93D8-049D-165D3C712C45}"/>
              </a:ext>
            </a:extLst>
          </p:cNvPr>
          <p:cNvPicPr>
            <a:picLocks noGrp="1" noChangeAspect="1"/>
          </p:cNvPicPr>
          <p:nvPr>
            <p:ph idx="1"/>
          </p:nvPr>
        </p:nvPicPr>
        <p:blipFill>
          <a:blip r:embed="rId2"/>
          <a:stretch>
            <a:fillRect/>
          </a:stretch>
        </p:blipFill>
        <p:spPr>
          <a:xfrm>
            <a:off x="259282" y="1325563"/>
            <a:ext cx="4522630" cy="2527980"/>
          </a:xfrm>
        </p:spPr>
      </p:pic>
      <p:pic>
        <p:nvPicPr>
          <p:cNvPr id="7" name="Picture 6">
            <a:extLst>
              <a:ext uri="{FF2B5EF4-FFF2-40B4-BE49-F238E27FC236}">
                <a16:creationId xmlns:a16="http://schemas.microsoft.com/office/drawing/2014/main" id="{B4555ACE-60D8-529C-9F52-6BE50D3C76D8}"/>
              </a:ext>
            </a:extLst>
          </p:cNvPr>
          <p:cNvPicPr>
            <a:picLocks noChangeAspect="1"/>
          </p:cNvPicPr>
          <p:nvPr/>
        </p:nvPicPr>
        <p:blipFill>
          <a:blip r:embed="rId3"/>
          <a:stretch>
            <a:fillRect/>
          </a:stretch>
        </p:blipFill>
        <p:spPr>
          <a:xfrm>
            <a:off x="5670026" y="1325562"/>
            <a:ext cx="4736853" cy="2647723"/>
          </a:xfrm>
          <a:prstGeom prst="rect">
            <a:avLst/>
          </a:prstGeom>
        </p:spPr>
      </p:pic>
      <p:pic>
        <p:nvPicPr>
          <p:cNvPr id="9" name="Picture 8">
            <a:extLst>
              <a:ext uri="{FF2B5EF4-FFF2-40B4-BE49-F238E27FC236}">
                <a16:creationId xmlns:a16="http://schemas.microsoft.com/office/drawing/2014/main" id="{117279DE-FE7B-2CAD-4AF9-D4FC63834A8B}"/>
              </a:ext>
            </a:extLst>
          </p:cNvPr>
          <p:cNvPicPr>
            <a:picLocks noChangeAspect="1"/>
          </p:cNvPicPr>
          <p:nvPr/>
        </p:nvPicPr>
        <p:blipFill>
          <a:blip r:embed="rId4"/>
          <a:stretch>
            <a:fillRect/>
          </a:stretch>
        </p:blipFill>
        <p:spPr>
          <a:xfrm>
            <a:off x="259282" y="4169845"/>
            <a:ext cx="4522629" cy="2527980"/>
          </a:xfrm>
          <a:prstGeom prst="rect">
            <a:avLst/>
          </a:prstGeom>
        </p:spPr>
      </p:pic>
      <p:pic>
        <p:nvPicPr>
          <p:cNvPr id="11" name="Picture 10">
            <a:extLst>
              <a:ext uri="{FF2B5EF4-FFF2-40B4-BE49-F238E27FC236}">
                <a16:creationId xmlns:a16="http://schemas.microsoft.com/office/drawing/2014/main" id="{24C44BBD-0672-AA33-5ADE-5FF9972B3598}"/>
              </a:ext>
            </a:extLst>
          </p:cNvPr>
          <p:cNvPicPr>
            <a:picLocks noChangeAspect="1"/>
          </p:cNvPicPr>
          <p:nvPr/>
        </p:nvPicPr>
        <p:blipFill>
          <a:blip r:embed="rId5"/>
          <a:stretch>
            <a:fillRect/>
          </a:stretch>
        </p:blipFill>
        <p:spPr>
          <a:xfrm>
            <a:off x="5670026" y="4141163"/>
            <a:ext cx="4834687" cy="2702409"/>
          </a:xfrm>
          <a:prstGeom prst="rect">
            <a:avLst/>
          </a:prstGeom>
        </p:spPr>
      </p:pic>
    </p:spTree>
    <p:extLst>
      <p:ext uri="{BB962C8B-B14F-4D97-AF65-F5344CB8AC3E}">
        <p14:creationId xmlns:p14="http://schemas.microsoft.com/office/powerpoint/2010/main" val="4102863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FB35-AA75-A59E-A2E9-8A3EE683BD2F}"/>
              </a:ext>
            </a:extLst>
          </p:cNvPr>
          <p:cNvSpPr>
            <a:spLocks noGrp="1"/>
          </p:cNvSpPr>
          <p:nvPr>
            <p:ph type="title"/>
          </p:nvPr>
        </p:nvSpPr>
        <p:spPr/>
        <p:txBody>
          <a:bodyPr>
            <a:normAutofit/>
          </a:bodyPr>
          <a:lstStyle/>
          <a:p>
            <a:pPr algn="ctr"/>
            <a:r>
              <a:rPr lang="en-IN" sz="5400" dirty="0">
                <a:solidFill>
                  <a:srgbClr val="C00000"/>
                </a:solidFill>
              </a:rPr>
              <a:t>What are UN SDGs   (</a:t>
            </a:r>
            <a:r>
              <a:rPr lang="en-IN" sz="5400" dirty="0" err="1">
                <a:solidFill>
                  <a:srgbClr val="C00000"/>
                </a:solidFill>
              </a:rPr>
              <a:t>Contd</a:t>
            </a:r>
            <a:r>
              <a:rPr lang="en-IN" sz="5400" dirty="0">
                <a:solidFill>
                  <a:srgbClr val="C00000"/>
                </a:solidFill>
              </a:rPr>
              <a:t>)</a:t>
            </a:r>
          </a:p>
        </p:txBody>
      </p:sp>
      <p:sp>
        <p:nvSpPr>
          <p:cNvPr id="3" name="Content Placeholder 2">
            <a:extLst>
              <a:ext uri="{FF2B5EF4-FFF2-40B4-BE49-F238E27FC236}">
                <a16:creationId xmlns:a16="http://schemas.microsoft.com/office/drawing/2014/main" id="{CA073878-AD85-CF50-4AAB-0B134968B553}"/>
              </a:ext>
            </a:extLst>
          </p:cNvPr>
          <p:cNvSpPr>
            <a:spLocks noGrp="1"/>
          </p:cNvSpPr>
          <p:nvPr>
            <p:ph idx="1"/>
          </p:nvPr>
        </p:nvSpPr>
        <p:spPr>
          <a:xfrm>
            <a:off x="0" y="1825624"/>
            <a:ext cx="12192000" cy="5032375"/>
          </a:xfrm>
        </p:spPr>
        <p:txBody>
          <a:bodyPr>
            <a:normAutofit/>
          </a:bodyPr>
          <a:lstStyle/>
          <a:p>
            <a:r>
              <a:rPr lang="en-US" sz="3600" dirty="0"/>
              <a:t>The SDGs were built upon the Millennium Development Goals (MDGs) (2000-2015) and were designed to be more inclusive, comprehensive, and universally applicable. </a:t>
            </a:r>
          </a:p>
          <a:p>
            <a:pPr marL="0" indent="0">
              <a:buNone/>
            </a:pPr>
            <a:endParaRPr lang="en-US" sz="3600" dirty="0"/>
          </a:p>
          <a:p>
            <a:r>
              <a:rPr lang="en-US" sz="3600" dirty="0"/>
              <a:t>They address global challenges, including poverty, inequality, climate change, environmental degradation, peace, and justice.</a:t>
            </a:r>
          </a:p>
          <a:p>
            <a:pPr marL="0" indent="0">
              <a:buNone/>
            </a:pPr>
            <a:endParaRPr lang="en-US" sz="3600" dirty="0"/>
          </a:p>
          <a:p>
            <a:r>
              <a:rPr lang="en-US" sz="3600" dirty="0"/>
              <a:t> The target year to achieve these goals is 2030. </a:t>
            </a:r>
          </a:p>
          <a:p>
            <a:endParaRPr lang="en-IN" sz="3600" dirty="0"/>
          </a:p>
        </p:txBody>
      </p:sp>
    </p:spTree>
    <p:extLst>
      <p:ext uri="{BB962C8B-B14F-4D97-AF65-F5344CB8AC3E}">
        <p14:creationId xmlns:p14="http://schemas.microsoft.com/office/powerpoint/2010/main" val="41349618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0879-C3EC-0397-6F49-23C96BF668EE}"/>
              </a:ext>
            </a:extLst>
          </p:cNvPr>
          <p:cNvSpPr>
            <a:spLocks noGrp="1"/>
          </p:cNvSpPr>
          <p:nvPr>
            <p:ph type="title"/>
          </p:nvPr>
        </p:nvSpPr>
        <p:spPr>
          <a:xfrm>
            <a:off x="0" y="365125"/>
            <a:ext cx="12192000" cy="1325563"/>
          </a:xfrm>
        </p:spPr>
        <p:txBody>
          <a:bodyPr>
            <a:normAutofit fontScale="90000"/>
          </a:bodyPr>
          <a:lstStyle/>
          <a:p>
            <a:pPr algn="ctr"/>
            <a:r>
              <a:rPr lang="en-US" sz="3600" b="0" i="0" u="none" strike="noStrike" baseline="0" dirty="0">
                <a:solidFill>
                  <a:srgbClr val="FF0000"/>
                </a:solidFill>
                <a:latin typeface="Comic Sans MS" panose="030F0702030302020204" pitchFamily="66" charset="0"/>
              </a:rPr>
              <a:t>Plantation area submerged with flood</a:t>
            </a:r>
            <a:br>
              <a:rPr lang="en-US" sz="3600" b="0" i="0" u="none" strike="noStrike" baseline="0" dirty="0">
                <a:solidFill>
                  <a:srgbClr val="FF0000"/>
                </a:solidFill>
                <a:latin typeface="Comic Sans MS" panose="030F0702030302020204" pitchFamily="66" charset="0"/>
              </a:rPr>
            </a:br>
            <a:r>
              <a:rPr lang="en-US" sz="3600" b="0" i="0" u="none" strike="noStrike" baseline="0" dirty="0">
                <a:solidFill>
                  <a:srgbClr val="FF0000"/>
                </a:solidFill>
                <a:latin typeface="Comic Sans MS" panose="030F0702030302020204" pitchFamily="66" charset="0"/>
              </a:rPr>
              <a:t>water from 17th July to 6th August, 2019</a:t>
            </a:r>
            <a:br>
              <a:rPr lang="en-US" sz="3600" b="0" i="0" u="none" strike="noStrike" baseline="0" dirty="0">
                <a:solidFill>
                  <a:srgbClr val="FF0000"/>
                </a:solidFill>
                <a:latin typeface="Comic Sans MS" panose="030F0702030302020204" pitchFamily="66" charset="0"/>
              </a:rPr>
            </a:br>
            <a:r>
              <a:rPr lang="en-US" sz="3100" b="0" i="0" u="none" strike="noStrike" baseline="0" dirty="0">
                <a:latin typeface="ArialBlack"/>
              </a:rPr>
              <a:t>Water stagnation: 0.70 – 1.30 m for 20 days</a:t>
            </a:r>
            <a:endParaRPr lang="en-IN" sz="7200" dirty="0">
              <a:solidFill>
                <a:srgbClr val="FF0000"/>
              </a:solidFill>
              <a:latin typeface="Comic Sans MS" panose="030F0702030302020204" pitchFamily="66" charset="0"/>
            </a:endParaRPr>
          </a:p>
        </p:txBody>
      </p:sp>
      <p:pic>
        <p:nvPicPr>
          <p:cNvPr id="5" name="Content Placeholder 4">
            <a:extLst>
              <a:ext uri="{FF2B5EF4-FFF2-40B4-BE49-F238E27FC236}">
                <a16:creationId xmlns:a16="http://schemas.microsoft.com/office/drawing/2014/main" id="{34DF1B31-5EFE-82D1-5281-1D5CBEEDB455}"/>
              </a:ext>
            </a:extLst>
          </p:cNvPr>
          <p:cNvPicPr>
            <a:picLocks noGrp="1" noChangeAspect="1"/>
          </p:cNvPicPr>
          <p:nvPr>
            <p:ph idx="1"/>
          </p:nvPr>
        </p:nvPicPr>
        <p:blipFill>
          <a:blip r:embed="rId2"/>
          <a:stretch>
            <a:fillRect/>
          </a:stretch>
        </p:blipFill>
        <p:spPr>
          <a:xfrm>
            <a:off x="2296887" y="1937911"/>
            <a:ext cx="7906338" cy="4419345"/>
          </a:xfrm>
        </p:spPr>
      </p:pic>
    </p:spTree>
    <p:extLst>
      <p:ext uri="{BB962C8B-B14F-4D97-AF65-F5344CB8AC3E}">
        <p14:creationId xmlns:p14="http://schemas.microsoft.com/office/powerpoint/2010/main" val="11281926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78C875-78AC-05F7-BF97-A2F26173F132}"/>
              </a:ext>
            </a:extLst>
          </p:cNvPr>
          <p:cNvPicPr>
            <a:picLocks noGrp="1" noChangeAspect="1"/>
          </p:cNvPicPr>
          <p:nvPr>
            <p:ph idx="1"/>
          </p:nvPr>
        </p:nvPicPr>
        <p:blipFill>
          <a:blip r:embed="rId2"/>
          <a:stretch>
            <a:fillRect/>
          </a:stretch>
        </p:blipFill>
        <p:spPr>
          <a:xfrm>
            <a:off x="838200" y="1875667"/>
            <a:ext cx="3200281" cy="4231219"/>
          </a:xfrm>
        </p:spPr>
      </p:pic>
      <p:sp>
        <p:nvSpPr>
          <p:cNvPr id="2" name="Title 1">
            <a:extLst>
              <a:ext uri="{FF2B5EF4-FFF2-40B4-BE49-F238E27FC236}">
                <a16:creationId xmlns:a16="http://schemas.microsoft.com/office/drawing/2014/main" id="{F2ABFA35-DF9A-2B3D-AFA0-C6E827EA54BF}"/>
              </a:ext>
            </a:extLst>
          </p:cNvPr>
          <p:cNvSpPr>
            <a:spLocks noGrp="1"/>
          </p:cNvSpPr>
          <p:nvPr>
            <p:ph type="title"/>
          </p:nvPr>
        </p:nvSpPr>
        <p:spPr/>
        <p:txBody>
          <a:bodyPr>
            <a:normAutofit/>
          </a:bodyPr>
          <a:lstStyle/>
          <a:p>
            <a:pPr algn="ctr"/>
            <a:r>
              <a:rPr lang="en-IN" sz="3600" dirty="0">
                <a:solidFill>
                  <a:srgbClr val="FF0000"/>
                </a:solidFill>
                <a:latin typeface="Comic Sans MS" panose="030F0702030302020204" pitchFamily="66" charset="0"/>
              </a:rPr>
              <a:t>One Year Old Bamboo</a:t>
            </a:r>
          </a:p>
        </p:txBody>
      </p:sp>
      <p:pic>
        <p:nvPicPr>
          <p:cNvPr id="7" name="Picture 6">
            <a:extLst>
              <a:ext uri="{FF2B5EF4-FFF2-40B4-BE49-F238E27FC236}">
                <a16:creationId xmlns:a16="http://schemas.microsoft.com/office/drawing/2014/main" id="{6C419C24-B21A-449A-A248-CB55F4470363}"/>
              </a:ext>
            </a:extLst>
          </p:cNvPr>
          <p:cNvPicPr>
            <a:picLocks noChangeAspect="1"/>
          </p:cNvPicPr>
          <p:nvPr/>
        </p:nvPicPr>
        <p:blipFill>
          <a:blip r:embed="rId3"/>
          <a:stretch>
            <a:fillRect/>
          </a:stretch>
        </p:blipFill>
        <p:spPr>
          <a:xfrm>
            <a:off x="4580522" y="2069947"/>
            <a:ext cx="7145997" cy="3842657"/>
          </a:xfrm>
          <a:prstGeom prst="rect">
            <a:avLst/>
          </a:prstGeom>
        </p:spPr>
      </p:pic>
    </p:spTree>
    <p:extLst>
      <p:ext uri="{BB962C8B-B14F-4D97-AF65-F5344CB8AC3E}">
        <p14:creationId xmlns:p14="http://schemas.microsoft.com/office/powerpoint/2010/main" val="2213192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1058-D492-04C4-F6F0-6ECFAFBA87E5}"/>
              </a:ext>
            </a:extLst>
          </p:cNvPr>
          <p:cNvSpPr>
            <a:spLocks noGrp="1"/>
          </p:cNvSpPr>
          <p:nvPr>
            <p:ph type="title"/>
          </p:nvPr>
        </p:nvSpPr>
        <p:spPr>
          <a:xfrm>
            <a:off x="0" y="114753"/>
            <a:ext cx="12192000" cy="1325563"/>
          </a:xfrm>
        </p:spPr>
        <p:txBody>
          <a:bodyPr>
            <a:normAutofit/>
          </a:bodyPr>
          <a:lstStyle/>
          <a:p>
            <a:pPr algn="ctr"/>
            <a:r>
              <a:rPr lang="en-IN" sz="3600" dirty="0">
                <a:solidFill>
                  <a:srgbClr val="FF0000"/>
                </a:solidFill>
                <a:latin typeface="Comic Sans MS" panose="030F0702030302020204" pitchFamily="66" charset="0"/>
              </a:rPr>
              <a:t>Irrigated Bamboo Plantation on </a:t>
            </a:r>
            <a:r>
              <a:rPr lang="en-IN" sz="3600" dirty="0" err="1">
                <a:solidFill>
                  <a:srgbClr val="FF0000"/>
                </a:solidFill>
                <a:latin typeface="Comic Sans MS" panose="030F0702030302020204" pitchFamily="66" charset="0"/>
              </a:rPr>
              <a:t>sandcasted</a:t>
            </a:r>
            <a:r>
              <a:rPr lang="en-IN" sz="3600" dirty="0">
                <a:solidFill>
                  <a:srgbClr val="FF0000"/>
                </a:solidFill>
                <a:latin typeface="Comic Sans MS" panose="030F0702030302020204" pitchFamily="66" charset="0"/>
              </a:rPr>
              <a:t> area on banks of </a:t>
            </a:r>
            <a:r>
              <a:rPr lang="en-IN" sz="3600" dirty="0" err="1">
                <a:solidFill>
                  <a:srgbClr val="FF0000"/>
                </a:solidFill>
                <a:latin typeface="Comic Sans MS" panose="030F0702030302020204" pitchFamily="66" charset="0"/>
              </a:rPr>
              <a:t>Burhi</a:t>
            </a:r>
            <a:r>
              <a:rPr lang="en-IN" sz="3600" dirty="0">
                <a:solidFill>
                  <a:srgbClr val="FF0000"/>
                </a:solidFill>
                <a:latin typeface="Comic Sans MS" panose="030F0702030302020204" pitchFamily="66" charset="0"/>
              </a:rPr>
              <a:t> </a:t>
            </a:r>
            <a:r>
              <a:rPr lang="en-IN" sz="3600" dirty="0" err="1">
                <a:solidFill>
                  <a:srgbClr val="FF0000"/>
                </a:solidFill>
                <a:latin typeface="Comic Sans MS" panose="030F0702030302020204" pitchFamily="66" charset="0"/>
              </a:rPr>
              <a:t>Gandak</a:t>
            </a:r>
            <a:r>
              <a:rPr lang="en-IN" sz="3600" dirty="0">
                <a:solidFill>
                  <a:srgbClr val="FF0000"/>
                </a:solidFill>
                <a:latin typeface="Comic Sans MS" panose="030F0702030302020204" pitchFamily="66" charset="0"/>
              </a:rPr>
              <a:t>  (5 year old)</a:t>
            </a:r>
          </a:p>
        </p:txBody>
      </p:sp>
      <p:pic>
        <p:nvPicPr>
          <p:cNvPr id="4" name="Content Placeholder 3">
            <a:extLst>
              <a:ext uri="{FF2B5EF4-FFF2-40B4-BE49-F238E27FC236}">
                <a16:creationId xmlns:a16="http://schemas.microsoft.com/office/drawing/2014/main" id="{53510199-094B-0FA7-A4F1-B2A70137A33E}"/>
              </a:ext>
            </a:extLst>
          </p:cNvPr>
          <p:cNvPicPr>
            <a:picLocks noGrp="1" noChangeAspect="1"/>
          </p:cNvPicPr>
          <p:nvPr>
            <p:ph idx="1"/>
          </p:nvPr>
        </p:nvPicPr>
        <p:blipFill>
          <a:blip r:embed="rId2"/>
          <a:stretch>
            <a:fillRect/>
          </a:stretch>
        </p:blipFill>
        <p:spPr>
          <a:xfrm>
            <a:off x="653143" y="1552009"/>
            <a:ext cx="10992805" cy="4946762"/>
          </a:xfrm>
          <a:prstGeom prst="rect">
            <a:avLst/>
          </a:prstGeom>
        </p:spPr>
      </p:pic>
    </p:spTree>
    <p:extLst>
      <p:ext uri="{BB962C8B-B14F-4D97-AF65-F5344CB8AC3E}">
        <p14:creationId xmlns:p14="http://schemas.microsoft.com/office/powerpoint/2010/main" val="1934502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A894-370A-7D1F-D3CB-3FAD869A1564}"/>
              </a:ext>
            </a:extLst>
          </p:cNvPr>
          <p:cNvSpPr>
            <a:spLocks noGrp="1"/>
          </p:cNvSpPr>
          <p:nvPr>
            <p:ph type="title"/>
          </p:nvPr>
        </p:nvSpPr>
        <p:spPr/>
        <p:txBody>
          <a:bodyPr>
            <a:normAutofit/>
          </a:bodyPr>
          <a:lstStyle/>
          <a:p>
            <a:pPr algn="ctr"/>
            <a:r>
              <a:rPr lang="en-IN" sz="3600" dirty="0">
                <a:solidFill>
                  <a:srgbClr val="FF0000"/>
                </a:solidFill>
                <a:latin typeface="Comic Sans MS" panose="030F0702030302020204" pitchFamily="66" charset="0"/>
              </a:rPr>
              <a:t>Another view of Bamboo plantation </a:t>
            </a:r>
          </a:p>
        </p:txBody>
      </p:sp>
      <p:pic>
        <p:nvPicPr>
          <p:cNvPr id="4" name="Content Placeholder 3">
            <a:extLst>
              <a:ext uri="{FF2B5EF4-FFF2-40B4-BE49-F238E27FC236}">
                <a16:creationId xmlns:a16="http://schemas.microsoft.com/office/drawing/2014/main" id="{2CDA2136-4C37-D95F-5CED-35BD74D16359}"/>
              </a:ext>
            </a:extLst>
          </p:cNvPr>
          <p:cNvPicPr>
            <a:picLocks noGrp="1" noChangeAspect="1"/>
          </p:cNvPicPr>
          <p:nvPr>
            <p:ph idx="1"/>
          </p:nvPr>
        </p:nvPicPr>
        <p:blipFill>
          <a:blip r:embed="rId2"/>
          <a:stretch>
            <a:fillRect/>
          </a:stretch>
        </p:blipFill>
        <p:spPr>
          <a:xfrm>
            <a:off x="1261180" y="1825625"/>
            <a:ext cx="9669640" cy="4351338"/>
          </a:xfrm>
          <a:prstGeom prst="rect">
            <a:avLst/>
          </a:prstGeom>
        </p:spPr>
      </p:pic>
    </p:spTree>
    <p:extLst>
      <p:ext uri="{BB962C8B-B14F-4D97-AF65-F5344CB8AC3E}">
        <p14:creationId xmlns:p14="http://schemas.microsoft.com/office/powerpoint/2010/main" val="33970981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bw_oppor_lg_lb.jpg"/>
          <p:cNvPicPr>
            <a:picLocks noGrp="1" noChangeAspect="1"/>
          </p:cNvPicPr>
          <p:nvPr>
            <p:ph idx="4294967295"/>
          </p:nvPr>
        </p:nvPicPr>
        <p:blipFill>
          <a:blip r:embed="rId3"/>
          <a:srcRect/>
          <a:stretch>
            <a:fillRect/>
          </a:stretch>
        </p:blipFill>
        <p:spPr>
          <a:xfrm>
            <a:off x="1555500" y="857232"/>
            <a:ext cx="5786478" cy="4558973"/>
          </a:xfrm>
          <a:noFill/>
          <a:ln w="25400">
            <a:solidFill>
              <a:schemeClr val="tx1"/>
            </a:solidFill>
          </a:ln>
        </p:spPr>
      </p:pic>
      <p:sp>
        <p:nvSpPr>
          <p:cNvPr id="4" name="Rectangle 3"/>
          <p:cNvSpPr/>
          <p:nvPr/>
        </p:nvSpPr>
        <p:spPr>
          <a:xfrm>
            <a:off x="7381882" y="791722"/>
            <a:ext cx="3270352" cy="4708981"/>
          </a:xfrm>
          <a:prstGeom prst="rect">
            <a:avLst/>
          </a:prstGeom>
          <a:solidFill>
            <a:srgbClr val="CCCC00"/>
          </a:solidFill>
        </p:spPr>
        <p:txBody>
          <a:bodyPr wrap="square">
            <a:spAutoFit/>
          </a:bodyPr>
          <a:lstStyle/>
          <a:p>
            <a:r>
              <a:rPr lang="en-US" sz="3000" dirty="0">
                <a:latin typeface="Times New Roman" pitchFamily="18" charset="0"/>
                <a:cs typeface="Times New Roman" pitchFamily="18" charset="0"/>
              </a:rPr>
              <a:t>Wetlands usually occupy a transitional zone between well-drained uplands and permanently flooded deepwater habitats; include swamps, salt marshes and bogs.  </a:t>
            </a:r>
          </a:p>
        </p:txBody>
      </p:sp>
      <p:sp>
        <p:nvSpPr>
          <p:cNvPr id="5" name="Rectangle 4"/>
          <p:cNvSpPr/>
          <p:nvPr/>
        </p:nvSpPr>
        <p:spPr>
          <a:xfrm>
            <a:off x="1524000" y="5473030"/>
            <a:ext cx="9144000" cy="1384995"/>
          </a:xfrm>
          <a:prstGeom prst="rect">
            <a:avLst/>
          </a:prstGeom>
          <a:solidFill>
            <a:srgbClr val="33CCCC"/>
          </a:solidFill>
        </p:spPr>
        <p:txBody>
          <a:bodyPr wrap="square">
            <a:spAutoFit/>
          </a:bodyPr>
          <a:lstStyle/>
          <a:p>
            <a:pPr algn="just"/>
            <a:r>
              <a:rPr lang="en-US" sz="2800" dirty="0">
                <a:latin typeface="Times New Roman" pitchFamily="18" charset="0"/>
                <a:cs typeface="Times New Roman" pitchFamily="18" charset="0"/>
              </a:rPr>
              <a:t>Many wetlands are permanently or intermittently flooded with shallow water; others are characterized by water tables that are at or near the surface. </a:t>
            </a:r>
            <a:endParaRPr lang="en-IN" sz="2800" dirty="0"/>
          </a:p>
        </p:txBody>
      </p:sp>
      <p:sp>
        <p:nvSpPr>
          <p:cNvPr id="6" name="Rectangle 2"/>
          <p:cNvSpPr txBox="1">
            <a:spLocks/>
          </p:cNvSpPr>
          <p:nvPr/>
        </p:nvSpPr>
        <p:spPr>
          <a:xfrm>
            <a:off x="1524000" y="0"/>
            <a:ext cx="9144000" cy="788276"/>
          </a:xfrm>
          <a:prstGeom prst="rect">
            <a:avLst/>
          </a:prstGeom>
          <a:solidFill>
            <a:srgbClr val="FFC000"/>
          </a:solidFill>
        </p:spPr>
        <p:txBody>
          <a:bodyPr>
            <a:normAutofit fontScale="97500"/>
          </a:bodyPr>
          <a:lstStyle/>
          <a:p>
            <a:pPr algn="ctr">
              <a:spcBef>
                <a:spcPct val="0"/>
              </a:spcBef>
              <a:defRPr/>
            </a:pPr>
            <a:r>
              <a:rPr lang="en-US" sz="4400" b="1" dirty="0">
                <a:latin typeface="+mj-lt"/>
                <a:ea typeface="+mj-ea"/>
                <a:cs typeface="+mj-cs"/>
              </a:rPr>
              <a:t>Wetlands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1981200" y="0"/>
            <a:ext cx="8229600" cy="1143000"/>
          </a:xfrm>
          <a:solidFill>
            <a:srgbClr val="FFC000"/>
          </a:solidFill>
        </p:spPr>
        <p:txBody>
          <a:bodyPr>
            <a:normAutofit/>
          </a:bodyPr>
          <a:lstStyle/>
          <a:p>
            <a:r>
              <a:rPr lang="en-US" sz="3600" b="1" dirty="0"/>
              <a:t>Wetlands develop in areas where the water table is at or near the surface</a:t>
            </a:r>
          </a:p>
        </p:txBody>
      </p:sp>
      <p:sp>
        <p:nvSpPr>
          <p:cNvPr id="28678" name="Text Box 6"/>
          <p:cNvSpPr txBox="1">
            <a:spLocks noChangeArrowheads="1"/>
          </p:cNvSpPr>
          <p:nvPr/>
        </p:nvSpPr>
        <p:spPr bwMode="auto">
          <a:xfrm>
            <a:off x="1697427" y="5943601"/>
            <a:ext cx="8970579" cy="830997"/>
          </a:xfrm>
          <a:prstGeom prst="rect">
            <a:avLst/>
          </a:prstGeom>
          <a:noFill/>
          <a:ln w="9525">
            <a:noFill/>
            <a:miter lim="800000"/>
            <a:headEnd/>
            <a:tailEnd/>
          </a:ln>
        </p:spPr>
        <p:txBody>
          <a:bodyPr wrap="square">
            <a:spAutoFit/>
          </a:bodyPr>
          <a:lstStyle/>
          <a:p>
            <a:pPr marL="1970088" indent="-1970088" algn="just">
              <a:spcBef>
                <a:spcPct val="50000"/>
              </a:spcBef>
            </a:pPr>
            <a:r>
              <a:rPr lang="en-US" sz="2400" b="1" dirty="0">
                <a:cs typeface="Arial" charset="0"/>
              </a:rPr>
              <a:t>Water table</a:t>
            </a:r>
            <a:r>
              <a:rPr lang="en-US" sz="2400" dirty="0">
                <a:cs typeface="Arial" charset="0"/>
              </a:rPr>
              <a:t> -  the upper surface of groundwater below which soil is  saturated with water that fills all voids</a:t>
            </a:r>
          </a:p>
        </p:txBody>
      </p:sp>
      <p:pic>
        <p:nvPicPr>
          <p:cNvPr id="14340" name="Picture 5" descr="C:\Active files from ETraver -\Product Development 2011\Photos\gwaquiferflow.edit.gif"/>
          <p:cNvPicPr>
            <a:picLocks noChangeAspect="1" noChangeArrowheads="1"/>
          </p:cNvPicPr>
          <p:nvPr/>
        </p:nvPicPr>
        <p:blipFill>
          <a:blip r:embed="rId3"/>
          <a:srcRect/>
          <a:stretch>
            <a:fillRect/>
          </a:stretch>
        </p:blipFill>
        <p:spPr bwMode="auto">
          <a:xfrm>
            <a:off x="2089150" y="1219201"/>
            <a:ext cx="8013700" cy="4606925"/>
          </a:xfrm>
          <a:prstGeom prst="rect">
            <a:avLst/>
          </a:prstGeom>
          <a:noFill/>
          <a:ln w="25400">
            <a:solidFill>
              <a:schemeClr val="tx1"/>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881158" y="142876"/>
            <a:ext cx="8229600" cy="785794"/>
          </a:xfrm>
          <a:solidFill>
            <a:srgbClr val="FFC000"/>
          </a:solidFill>
        </p:spPr>
        <p:txBody>
          <a:bodyPr/>
          <a:lstStyle/>
          <a:p>
            <a:pPr eaLnBrk="1" hangingPunct="1"/>
            <a:r>
              <a:rPr lang="en-US" sz="3600" b="1" dirty="0"/>
              <a:t>Wetland Functions and Values</a:t>
            </a:r>
          </a:p>
        </p:txBody>
      </p:sp>
      <p:sp>
        <p:nvSpPr>
          <p:cNvPr id="78851" name="Rectangle 3"/>
          <p:cNvSpPr>
            <a:spLocks noGrp="1" noChangeArrowheads="1"/>
          </p:cNvSpPr>
          <p:nvPr>
            <p:ph idx="1"/>
          </p:nvPr>
        </p:nvSpPr>
        <p:spPr>
          <a:xfrm>
            <a:off x="1981200" y="1371601"/>
            <a:ext cx="8401080" cy="4754563"/>
          </a:xfrm>
        </p:spPr>
        <p:txBody>
          <a:bodyPr/>
          <a:lstStyle/>
          <a:p>
            <a:pPr eaLnBrk="1" hangingPunct="1">
              <a:buFontTx/>
              <a:buNone/>
            </a:pPr>
            <a:r>
              <a:rPr lang="en-US" sz="2400" b="1" dirty="0">
                <a:latin typeface="Arial" charset="0"/>
                <a:cs typeface="Arial" charset="0"/>
              </a:rPr>
              <a:t>Functions - </a:t>
            </a:r>
            <a:r>
              <a:rPr lang="en-US" sz="2400" dirty="0">
                <a:latin typeface="Arial" charset="0"/>
                <a:cs typeface="Arial" charset="0"/>
              </a:rPr>
              <a:t>ecological services provided by wetlands</a:t>
            </a:r>
            <a:endParaRPr lang="en-US" sz="2400" b="1" dirty="0">
              <a:latin typeface="Arial" charset="0"/>
              <a:cs typeface="Arial" charset="0"/>
            </a:endParaRPr>
          </a:p>
          <a:p>
            <a:pPr eaLnBrk="1" hangingPunct="1">
              <a:buFontTx/>
              <a:buNone/>
            </a:pPr>
            <a:r>
              <a:rPr lang="en-US" sz="2400" b="1" dirty="0">
                <a:latin typeface="Arial" charset="0"/>
                <a:cs typeface="Arial" charset="0"/>
              </a:rPr>
              <a:t>Values</a:t>
            </a:r>
            <a:r>
              <a:rPr lang="en-US" sz="2400" dirty="0">
                <a:latin typeface="Arial" charset="0"/>
                <a:cs typeface="Arial" charset="0"/>
              </a:rPr>
              <a:t> - estimates of the importance or worth of one or more of a wetland’s functions to society</a:t>
            </a:r>
          </a:p>
          <a:p>
            <a:pPr eaLnBrk="1" hangingPunct="1">
              <a:buFontTx/>
              <a:buNone/>
            </a:pPr>
            <a:endParaRPr lang="en-US" sz="2400" dirty="0"/>
          </a:p>
          <a:p>
            <a:pPr eaLnBrk="1" hangingPunct="1">
              <a:buFontTx/>
              <a:buNone/>
            </a:pPr>
            <a:endParaRPr lang="en-US" sz="2400" dirty="0"/>
          </a:p>
          <a:p>
            <a:pPr eaLnBrk="1" hangingPunct="1">
              <a:buFontTx/>
              <a:buNone/>
            </a:pPr>
            <a:endParaRPr lang="en-US" dirty="0"/>
          </a:p>
          <a:p>
            <a:pPr eaLnBrk="1" hangingPunct="1">
              <a:buFontTx/>
              <a:buNone/>
            </a:pPr>
            <a:endParaRPr lang="en-US" dirty="0"/>
          </a:p>
          <a:p>
            <a:pPr eaLnBrk="1" hangingPunct="1">
              <a:buFontTx/>
              <a:buNone/>
            </a:pPr>
            <a:r>
              <a:rPr lang="en-US" dirty="0"/>
              <a:t> </a:t>
            </a:r>
          </a:p>
          <a:p>
            <a:pPr eaLnBrk="1" hangingPunct="1">
              <a:buFontTx/>
              <a:buNone/>
            </a:pPr>
            <a:endParaRPr lang="en-US" dirty="0"/>
          </a:p>
        </p:txBody>
      </p:sp>
      <p:sp>
        <p:nvSpPr>
          <p:cNvPr id="78852" name="Text Box 4"/>
          <p:cNvSpPr txBox="1">
            <a:spLocks noChangeArrowheads="1"/>
          </p:cNvSpPr>
          <p:nvPr/>
        </p:nvSpPr>
        <p:spPr bwMode="auto">
          <a:xfrm>
            <a:off x="1666844" y="5334001"/>
            <a:ext cx="8429684" cy="1200329"/>
          </a:xfrm>
          <a:prstGeom prst="rect">
            <a:avLst/>
          </a:prstGeom>
          <a:noFill/>
          <a:ln w="9525">
            <a:noFill/>
            <a:miter lim="800000"/>
            <a:headEnd/>
            <a:tailEnd/>
          </a:ln>
        </p:spPr>
        <p:txBody>
          <a:bodyPr wrap="square">
            <a:spAutoFit/>
          </a:bodyPr>
          <a:lstStyle/>
          <a:p>
            <a:pPr algn="just">
              <a:spcBef>
                <a:spcPct val="50000"/>
              </a:spcBef>
            </a:pPr>
            <a:r>
              <a:rPr lang="en-US" sz="2400" dirty="0"/>
              <a:t>“When both the marketed and non-marketed economic benefits of wetlands are included, the total economic value of unconverted wetlands is often greater than that of converted wetlands.”</a:t>
            </a:r>
          </a:p>
        </p:txBody>
      </p:sp>
      <p:pic>
        <p:nvPicPr>
          <p:cNvPr id="33797" name="Content Placeholder 3" descr="WEL.jpg"/>
          <p:cNvPicPr>
            <a:picLocks noChangeAspect="1"/>
          </p:cNvPicPr>
          <p:nvPr/>
        </p:nvPicPr>
        <p:blipFill>
          <a:blip r:embed="rId3"/>
          <a:srcRect r="24737" b="1002"/>
          <a:stretch>
            <a:fillRect/>
          </a:stretch>
        </p:blipFill>
        <p:spPr bwMode="auto">
          <a:xfrm>
            <a:off x="2362200" y="2676524"/>
            <a:ext cx="6784933" cy="2538426"/>
          </a:xfrm>
          <a:prstGeom prst="rect">
            <a:avLst/>
          </a:prstGeom>
          <a:noFill/>
          <a:ln w="25400">
            <a:solidFill>
              <a:schemeClr val="tx1"/>
            </a:solid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1981200" y="0"/>
            <a:ext cx="8229600" cy="1143000"/>
          </a:xfrm>
          <a:solidFill>
            <a:srgbClr val="FFC000"/>
          </a:solidFill>
        </p:spPr>
        <p:txBody>
          <a:bodyPr>
            <a:normAutofit/>
          </a:bodyPr>
          <a:lstStyle/>
          <a:p>
            <a:r>
              <a:rPr lang="en-US" sz="4000" b="1" dirty="0"/>
              <a:t>Wetland Functions</a:t>
            </a:r>
          </a:p>
        </p:txBody>
      </p:sp>
      <p:pic>
        <p:nvPicPr>
          <p:cNvPr id="34819" name="Picture 6" descr="C:\Active files from ETraver -\Product Development 2011\Photos\wetlands-diagram.2 copy.hires..jpg"/>
          <p:cNvPicPr>
            <a:picLocks noChangeAspect="1" noChangeArrowheads="1"/>
          </p:cNvPicPr>
          <p:nvPr/>
        </p:nvPicPr>
        <p:blipFill>
          <a:blip r:embed="rId3"/>
          <a:srcRect/>
          <a:stretch>
            <a:fillRect/>
          </a:stretch>
        </p:blipFill>
        <p:spPr bwMode="auto">
          <a:xfrm>
            <a:off x="1540716" y="1419228"/>
            <a:ext cx="6868742" cy="4795854"/>
          </a:xfrm>
          <a:prstGeom prst="rect">
            <a:avLst/>
          </a:prstGeom>
          <a:noFill/>
          <a:ln w="25400">
            <a:solidFill>
              <a:schemeClr val="tx1"/>
            </a:solidFill>
            <a:miter lim="800000"/>
            <a:headEnd/>
            <a:tailEnd/>
          </a:ln>
        </p:spPr>
      </p:pic>
      <p:sp>
        <p:nvSpPr>
          <p:cNvPr id="4" name="Rectangle 3"/>
          <p:cNvSpPr/>
          <p:nvPr/>
        </p:nvSpPr>
        <p:spPr>
          <a:xfrm>
            <a:off x="8310578" y="1500175"/>
            <a:ext cx="2357422" cy="3739485"/>
          </a:xfrm>
          <a:prstGeom prst="rect">
            <a:avLst/>
          </a:prstGeom>
        </p:spPr>
        <p:txBody>
          <a:bodyPr wrap="square">
            <a:spAutoFit/>
          </a:bodyPr>
          <a:lstStyle/>
          <a:p>
            <a:pPr marL="361950" indent="-266700">
              <a:buFont typeface="Wingdings" pitchFamily="2" charset="2"/>
              <a:buChar char="§"/>
            </a:pPr>
            <a:r>
              <a:rPr lang="en-US" sz="2400" dirty="0">
                <a:latin typeface="Times New Roman" pitchFamily="18" charset="0"/>
                <a:cs typeface="Times New Roman" pitchFamily="18" charset="0"/>
              </a:rPr>
              <a:t>Hydrological processes</a:t>
            </a:r>
          </a:p>
          <a:p>
            <a:pPr marL="361950" indent="-266700"/>
            <a:endParaRPr lang="en-US" sz="1000" dirty="0">
              <a:latin typeface="Times New Roman" pitchFamily="18" charset="0"/>
              <a:cs typeface="Times New Roman" pitchFamily="18" charset="0"/>
            </a:endParaRPr>
          </a:p>
          <a:p>
            <a:pPr marL="361950" indent="-266700">
              <a:buFont typeface="Wingdings" pitchFamily="2" charset="2"/>
              <a:buChar char="§"/>
            </a:pPr>
            <a:r>
              <a:rPr lang="en-US" sz="2400" dirty="0">
                <a:latin typeface="Times New Roman" pitchFamily="18" charset="0"/>
                <a:cs typeface="Times New Roman" pitchFamily="18" charset="0"/>
              </a:rPr>
              <a:t>Water quality improvement</a:t>
            </a:r>
          </a:p>
          <a:p>
            <a:pPr marL="361950" indent="-266700">
              <a:buFont typeface="Wingdings" pitchFamily="2" charset="2"/>
              <a:buChar char="§"/>
            </a:pPr>
            <a:endParaRPr lang="en-US" sz="1100" dirty="0">
              <a:latin typeface="Times New Roman" pitchFamily="18" charset="0"/>
              <a:cs typeface="Times New Roman" pitchFamily="18" charset="0"/>
            </a:endParaRPr>
          </a:p>
          <a:p>
            <a:pPr marL="361950" indent="-266700">
              <a:buFont typeface="Wingdings" pitchFamily="2" charset="2"/>
              <a:buChar char="§"/>
            </a:pPr>
            <a:r>
              <a:rPr lang="en-US" sz="2400" dirty="0">
                <a:latin typeface="Times New Roman" pitchFamily="18" charset="0"/>
                <a:cs typeface="Times New Roman" pitchFamily="18" charset="0"/>
              </a:rPr>
              <a:t>Fish and wildlife habitat</a:t>
            </a:r>
          </a:p>
          <a:p>
            <a:pPr marL="361950" indent="-266700">
              <a:buFont typeface="Wingdings" pitchFamily="2" charset="2"/>
              <a:buChar char="§"/>
            </a:pPr>
            <a:endParaRPr lang="en-US" sz="1600" dirty="0">
              <a:latin typeface="Times New Roman" pitchFamily="18" charset="0"/>
              <a:cs typeface="Times New Roman" pitchFamily="18" charset="0"/>
            </a:endParaRPr>
          </a:p>
          <a:p>
            <a:pPr marL="361950" indent="-266700">
              <a:buFont typeface="Wingdings" pitchFamily="2" charset="2"/>
              <a:buChar char="§"/>
            </a:pPr>
            <a:r>
              <a:rPr lang="en-US" sz="2400" dirty="0">
                <a:latin typeface="Times New Roman" pitchFamily="18" charset="0"/>
                <a:cs typeface="Times New Roman" pitchFamily="18" charset="0"/>
              </a:rPr>
              <a:t>Carbon sink. </a:t>
            </a:r>
            <a:endParaRPr lang="en-IN" sz="24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iil_ian_en_112[1].JPG"/>
          <p:cNvPicPr>
            <a:picLocks noGrp="1" noChangeAspect="1"/>
          </p:cNvPicPr>
          <p:nvPr>
            <p:ph idx="4294967295"/>
          </p:nvPr>
        </p:nvPicPr>
        <p:blipFill>
          <a:blip r:embed="rId3" cstate="print"/>
          <a:srcRect/>
          <a:stretch>
            <a:fillRect/>
          </a:stretch>
        </p:blipFill>
        <p:spPr>
          <a:xfrm>
            <a:off x="1524206" y="920296"/>
            <a:ext cx="3047754" cy="2286016"/>
          </a:xfrm>
          <a:noFill/>
          <a:ln w="25400">
            <a:solidFill>
              <a:schemeClr val="tx1"/>
            </a:solidFill>
          </a:ln>
        </p:spPr>
      </p:pic>
      <p:sp>
        <p:nvSpPr>
          <p:cNvPr id="8196" name="Text Box 6"/>
          <p:cNvSpPr txBox="1">
            <a:spLocks noChangeArrowheads="1"/>
          </p:cNvSpPr>
          <p:nvPr/>
        </p:nvSpPr>
        <p:spPr bwMode="auto">
          <a:xfrm>
            <a:off x="3167042" y="0"/>
            <a:ext cx="5638800" cy="641350"/>
          </a:xfrm>
          <a:prstGeom prst="rect">
            <a:avLst/>
          </a:prstGeom>
          <a:solidFill>
            <a:srgbClr val="FFC000"/>
          </a:solidFill>
          <a:ln w="9525">
            <a:noFill/>
            <a:miter lim="800000"/>
            <a:headEnd/>
            <a:tailEnd/>
          </a:ln>
        </p:spPr>
        <p:txBody>
          <a:bodyPr>
            <a:spAutoFit/>
          </a:bodyPr>
          <a:lstStyle/>
          <a:p>
            <a:pPr algn="ctr">
              <a:spcBef>
                <a:spcPct val="50000"/>
              </a:spcBef>
              <a:defRPr/>
            </a:pPr>
            <a:r>
              <a:rPr lang="en-US" sz="3600" b="1" dirty="0">
                <a:latin typeface="+mj-lt"/>
              </a:rPr>
              <a:t>The Value of Wetlands</a:t>
            </a:r>
          </a:p>
        </p:txBody>
      </p:sp>
      <p:sp>
        <p:nvSpPr>
          <p:cNvPr id="8197" name="Text Box 7"/>
          <p:cNvSpPr txBox="1">
            <a:spLocks noChangeArrowheads="1"/>
          </p:cNvSpPr>
          <p:nvPr/>
        </p:nvSpPr>
        <p:spPr bwMode="auto">
          <a:xfrm>
            <a:off x="1524000" y="3237844"/>
            <a:ext cx="3074276" cy="3600986"/>
          </a:xfrm>
          <a:prstGeom prst="rect">
            <a:avLst/>
          </a:prstGeom>
          <a:solidFill>
            <a:srgbClr val="CCCC00"/>
          </a:solidFill>
          <a:ln w="9525">
            <a:noFill/>
            <a:miter lim="800000"/>
            <a:headEnd/>
            <a:tailEnd/>
          </a:ln>
        </p:spPr>
        <p:txBody>
          <a:bodyPr wrap="square">
            <a:spAutoFit/>
          </a:bodyPr>
          <a:lstStyle/>
          <a:p>
            <a:pPr marL="361950" indent="-361950">
              <a:spcBef>
                <a:spcPct val="50000"/>
              </a:spcBef>
              <a:buFont typeface="Arial" pitchFamily="34" charset="0"/>
              <a:buChar char="•"/>
            </a:pPr>
            <a:r>
              <a:rPr lang="en-US" sz="2400" dirty="0">
                <a:latin typeface="Times New Roman" pitchFamily="18" charset="0"/>
                <a:cs typeface="Times New Roman" pitchFamily="18" charset="0"/>
              </a:rPr>
              <a:t>High net productivity</a:t>
            </a:r>
          </a:p>
          <a:p>
            <a:pPr marL="361950" indent="-361950">
              <a:spcBef>
                <a:spcPct val="50000"/>
              </a:spcBef>
              <a:buFont typeface="Arial" pitchFamily="34" charset="0"/>
              <a:buChar char="•"/>
            </a:pPr>
            <a:r>
              <a:rPr lang="en-US" sz="2400" dirty="0">
                <a:latin typeface="Times New Roman" pitchFamily="18" charset="0"/>
                <a:cs typeface="Times New Roman" pitchFamily="18" charset="0"/>
              </a:rPr>
              <a:t>Abundant and diverse wildlife</a:t>
            </a:r>
          </a:p>
          <a:p>
            <a:pPr marL="361950" indent="-361950">
              <a:spcBef>
                <a:spcPct val="50000"/>
              </a:spcBef>
              <a:buFont typeface="Arial" pitchFamily="34" charset="0"/>
              <a:buChar char="•"/>
            </a:pPr>
            <a:r>
              <a:rPr lang="en-US" sz="2400" dirty="0">
                <a:latin typeface="Times New Roman" pitchFamily="18" charset="0"/>
                <a:cs typeface="Times New Roman" pitchFamily="18" charset="0"/>
              </a:rPr>
              <a:t>Water quality improvement</a:t>
            </a:r>
          </a:p>
          <a:p>
            <a:pPr marL="361950" indent="-361950">
              <a:spcBef>
                <a:spcPct val="50000"/>
              </a:spcBef>
              <a:buFont typeface="Arial" pitchFamily="34" charset="0"/>
              <a:buChar char="•"/>
            </a:pPr>
            <a:r>
              <a:rPr lang="en-US" sz="2400" dirty="0">
                <a:latin typeface="Times New Roman" pitchFamily="18" charset="0"/>
                <a:cs typeface="Times New Roman" pitchFamily="18" charset="0"/>
              </a:rPr>
              <a:t>Flood and storm protection</a:t>
            </a:r>
          </a:p>
        </p:txBody>
      </p:sp>
      <p:sp>
        <p:nvSpPr>
          <p:cNvPr id="6" name="Rectangle 5"/>
          <p:cNvSpPr/>
          <p:nvPr/>
        </p:nvSpPr>
        <p:spPr>
          <a:xfrm>
            <a:off x="4580004" y="778308"/>
            <a:ext cx="6072262" cy="6294031"/>
          </a:xfrm>
          <a:prstGeom prst="rect">
            <a:avLst/>
          </a:prstGeom>
        </p:spPr>
        <p:txBody>
          <a:bodyPr wrap="square">
            <a:spAutoFit/>
          </a:bodyPr>
          <a:lstStyle/>
          <a:p>
            <a:pPr marL="361950" indent="-361950" algn="just">
              <a:buFont typeface="Wingdings" pitchFamily="2" charset="2"/>
              <a:buChar char="§"/>
            </a:pPr>
            <a:r>
              <a:rPr lang="en-US" sz="2400" dirty="0">
                <a:latin typeface="Times New Roman" pitchFamily="18" charset="0"/>
                <a:cs typeface="Times New Roman" pitchFamily="18" charset="0"/>
              </a:rPr>
              <a:t>Wetlands are among the most important and productive ecosystems on earth. </a:t>
            </a:r>
          </a:p>
          <a:p>
            <a:pPr marL="361950" indent="-361950" algn="just">
              <a:buFont typeface="Wingdings" pitchFamily="2" charset="2"/>
              <a:buChar char="§"/>
            </a:pPr>
            <a:endParaRPr lang="en-US" sz="600" dirty="0">
              <a:latin typeface="Times New Roman" pitchFamily="18" charset="0"/>
              <a:cs typeface="Times New Roman" pitchFamily="18" charset="0"/>
            </a:endParaRPr>
          </a:p>
          <a:p>
            <a:pPr marL="361950" indent="-361950" algn="just">
              <a:buFont typeface="Wingdings" pitchFamily="2" charset="2"/>
              <a:buChar char="§"/>
            </a:pPr>
            <a:r>
              <a:rPr lang="en-US" sz="2400" dirty="0">
                <a:latin typeface="Times New Roman" pitchFamily="18" charset="0"/>
                <a:cs typeface="Times New Roman" pitchFamily="18" charset="0"/>
              </a:rPr>
              <a:t>The high net productivity of wetlands is the result of rapid recycling of nutrients that occurs with changing water levels and the breakdown of organic material catalyzed by wet conditions.  </a:t>
            </a:r>
          </a:p>
          <a:p>
            <a:pPr marL="361950" indent="-361950" algn="just">
              <a:buFont typeface="Wingdings" pitchFamily="2" charset="2"/>
              <a:buChar char="§"/>
            </a:pPr>
            <a:endParaRPr lang="en-US" sz="100" dirty="0">
              <a:latin typeface="Times New Roman" pitchFamily="18" charset="0"/>
              <a:cs typeface="Times New Roman" pitchFamily="18" charset="0"/>
            </a:endParaRPr>
          </a:p>
          <a:p>
            <a:pPr marL="361950" indent="-361950" algn="just">
              <a:buFont typeface="Wingdings" pitchFamily="2" charset="2"/>
              <a:buChar char="§"/>
            </a:pPr>
            <a:r>
              <a:rPr lang="en-US" sz="2400" dirty="0">
                <a:latin typeface="Times New Roman" pitchFamily="18" charset="0"/>
                <a:cs typeface="Times New Roman" pitchFamily="18" charset="0"/>
              </a:rPr>
              <a:t>Dead plant material, rapidly broken down in water by microorganisms, which in turn is fed upon by aquatic invertebrates, is the basis for food webs that support the abundance and diversity of wetland-associated wildlife.  </a:t>
            </a:r>
          </a:p>
          <a:p>
            <a:pPr marL="361950" indent="-361950" algn="just">
              <a:buFont typeface="Wingdings" pitchFamily="2" charset="2"/>
              <a:buChar char="§"/>
            </a:pPr>
            <a:endParaRPr lang="en-US" sz="500" dirty="0">
              <a:latin typeface="Times New Roman" pitchFamily="18" charset="0"/>
              <a:cs typeface="Times New Roman" pitchFamily="18" charset="0"/>
            </a:endParaRPr>
          </a:p>
          <a:p>
            <a:pPr marL="361950" indent="-361950" algn="just">
              <a:buFont typeface="Wingdings" pitchFamily="2" charset="2"/>
              <a:buChar char="§"/>
            </a:pPr>
            <a:r>
              <a:rPr lang="en-US" sz="2400" dirty="0">
                <a:latin typeface="Times New Roman" pitchFamily="18" charset="0"/>
                <a:cs typeface="Times New Roman" pitchFamily="18" charset="0"/>
              </a:rPr>
              <a:t>Other functions, such as trapping sediment and pollutants, retaining rainwater, making rivers less prone to flooding, etc.</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772A4-625A-45B0-A273-4E3F40C7DE48}"/>
              </a:ext>
            </a:extLst>
          </p:cNvPr>
          <p:cNvPicPr>
            <a:picLocks noChangeAspect="1"/>
          </p:cNvPicPr>
          <p:nvPr/>
        </p:nvPicPr>
        <p:blipFill rotWithShape="1">
          <a:blip r:embed="rId2">
            <a:alphaModFix amt="35000"/>
          </a:blip>
          <a:srcRect t="598" b="15133"/>
          <a:stretch/>
        </p:blipFill>
        <p:spPr>
          <a:xfrm>
            <a:off x="1524016" y="3"/>
            <a:ext cx="9143985" cy="6857999"/>
          </a:xfrm>
          <a:prstGeom prst="rect">
            <a:avLst/>
          </a:prstGeom>
        </p:spPr>
      </p:pic>
      <p:sp>
        <p:nvSpPr>
          <p:cNvPr id="2" name="Title 1">
            <a:extLst>
              <a:ext uri="{FF2B5EF4-FFF2-40B4-BE49-F238E27FC236}">
                <a16:creationId xmlns:a16="http://schemas.microsoft.com/office/drawing/2014/main" id="{DA9CCBC8-EC06-408E-AA2C-64BAC8E8506B}"/>
              </a:ext>
            </a:extLst>
          </p:cNvPr>
          <p:cNvSpPr>
            <a:spLocks noGrp="1"/>
          </p:cNvSpPr>
          <p:nvPr>
            <p:ph type="title"/>
          </p:nvPr>
        </p:nvSpPr>
        <p:spPr>
          <a:xfrm>
            <a:off x="1524001" y="1065862"/>
            <a:ext cx="3113525" cy="4726276"/>
          </a:xfrm>
          <a:solidFill>
            <a:schemeClr val="bg1"/>
          </a:solidFill>
        </p:spPr>
        <p:txBody>
          <a:bodyPr>
            <a:normAutofit/>
          </a:bodyPr>
          <a:lstStyle/>
          <a:p>
            <a:pPr algn="ctr"/>
            <a:r>
              <a:rPr lang="en-US" dirty="0"/>
              <a:t>Threats to Wetland Ecosystem</a:t>
            </a:r>
            <a:endParaRPr lang="en-CA" dirty="0"/>
          </a:p>
        </p:txBody>
      </p:sp>
      <p:sp>
        <p:nvSpPr>
          <p:cNvPr id="3" name="Content Placeholder 2">
            <a:extLst>
              <a:ext uri="{FF2B5EF4-FFF2-40B4-BE49-F238E27FC236}">
                <a16:creationId xmlns:a16="http://schemas.microsoft.com/office/drawing/2014/main" id="{AC4955C0-793A-4C10-9F90-0FEB826D991E}"/>
              </a:ext>
            </a:extLst>
          </p:cNvPr>
          <p:cNvSpPr>
            <a:spLocks noGrp="1"/>
          </p:cNvSpPr>
          <p:nvPr>
            <p:ph idx="1"/>
          </p:nvPr>
        </p:nvSpPr>
        <p:spPr>
          <a:xfrm>
            <a:off x="4637526" y="0"/>
            <a:ext cx="7227903" cy="6929462"/>
          </a:xfrm>
          <a:solidFill>
            <a:schemeClr val="bg1"/>
          </a:solidFill>
        </p:spPr>
        <p:txBody>
          <a:bodyPr anchor="ctr">
            <a:noAutofit/>
          </a:bodyPr>
          <a:lstStyle/>
          <a:p>
            <a:pPr>
              <a:spcBef>
                <a:spcPts val="0"/>
              </a:spcBef>
            </a:pPr>
            <a:r>
              <a:rPr lang="en-IN" dirty="0">
                <a:latin typeface="Times New Roman" pitchFamily="18" charset="0"/>
                <a:cs typeface="Times New Roman" pitchFamily="18" charset="0"/>
              </a:rPr>
              <a:t>Improper development and management of wetland for fishery production in the state which is evident from poor physical status viz. greater colonization of macrophyte, siltation and habitat degradation.</a:t>
            </a:r>
            <a:endParaRPr lang="en-CA" dirty="0">
              <a:latin typeface="Times New Roman" pitchFamily="18" charset="0"/>
              <a:cs typeface="Times New Roman" pitchFamily="18" charset="0"/>
            </a:endParaRPr>
          </a:p>
          <a:p>
            <a:pPr>
              <a:spcBef>
                <a:spcPts val="0"/>
              </a:spcBef>
            </a:pPr>
            <a:r>
              <a:rPr lang="en-IN" dirty="0">
                <a:latin typeface="Times New Roman" pitchFamily="18" charset="0"/>
                <a:cs typeface="Times New Roman" pitchFamily="18" charset="0"/>
              </a:rPr>
              <a:t>Soil erosion and siltation due to faulty agricultural practices in wetland catchment.</a:t>
            </a:r>
            <a:endParaRPr lang="en-CA" dirty="0">
              <a:latin typeface="Times New Roman" pitchFamily="18" charset="0"/>
              <a:cs typeface="Times New Roman" pitchFamily="18" charset="0"/>
            </a:endParaRPr>
          </a:p>
          <a:p>
            <a:pPr>
              <a:spcBef>
                <a:spcPts val="0"/>
              </a:spcBef>
            </a:pPr>
            <a:r>
              <a:rPr lang="en-IN" dirty="0">
                <a:latin typeface="Times New Roman" pitchFamily="18" charset="0"/>
                <a:cs typeface="Times New Roman" pitchFamily="18" charset="0"/>
              </a:rPr>
              <a:t>Encroachment of wetlands for agriculture and construction activities.</a:t>
            </a:r>
            <a:endParaRPr lang="en-CA" dirty="0">
              <a:latin typeface="Times New Roman" pitchFamily="18" charset="0"/>
              <a:cs typeface="Times New Roman" pitchFamily="18" charset="0"/>
            </a:endParaRPr>
          </a:p>
          <a:p>
            <a:pPr>
              <a:spcBef>
                <a:spcPts val="0"/>
              </a:spcBef>
            </a:pPr>
            <a:r>
              <a:rPr lang="en-IN" dirty="0">
                <a:latin typeface="Times New Roman" pitchFamily="18" charset="0"/>
                <a:cs typeface="Times New Roman" pitchFamily="18" charset="0"/>
              </a:rPr>
              <a:t>Disposal of industrial and household waste without any treatment chocked the drainage line.</a:t>
            </a:r>
            <a:endParaRPr lang="en-CA" dirty="0">
              <a:latin typeface="Times New Roman" pitchFamily="18" charset="0"/>
              <a:cs typeface="Times New Roman" pitchFamily="18" charset="0"/>
            </a:endParaRPr>
          </a:p>
          <a:p>
            <a:pPr>
              <a:spcBef>
                <a:spcPts val="0"/>
              </a:spcBef>
            </a:pPr>
            <a:r>
              <a:rPr lang="en-IN" dirty="0">
                <a:latin typeface="Times New Roman" pitchFamily="18" charset="0"/>
                <a:cs typeface="Times New Roman" pitchFamily="18" charset="0"/>
              </a:rPr>
              <a:t>Slow pace of utilization due to multiple ownership and lack of co-operative/collective management approach.</a:t>
            </a:r>
            <a:endParaRPr lang="en-CA" dirty="0">
              <a:latin typeface="Times New Roman" pitchFamily="18" charset="0"/>
              <a:cs typeface="Times New Roman" pitchFamily="18" charset="0"/>
            </a:endParaRPr>
          </a:p>
        </p:txBody>
      </p:sp>
    </p:spTree>
    <p:extLst>
      <p:ext uri="{BB962C8B-B14F-4D97-AF65-F5344CB8AC3E}">
        <p14:creationId xmlns:p14="http://schemas.microsoft.com/office/powerpoint/2010/main" val="4091065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BCF3-F18A-A79E-828E-9D080337D7B3}"/>
              </a:ext>
            </a:extLst>
          </p:cNvPr>
          <p:cNvSpPr>
            <a:spLocks noGrp="1"/>
          </p:cNvSpPr>
          <p:nvPr>
            <p:ph type="title"/>
          </p:nvPr>
        </p:nvSpPr>
        <p:spPr>
          <a:xfrm>
            <a:off x="1110343" y="-157389"/>
            <a:ext cx="10515600" cy="1325563"/>
          </a:xfrm>
        </p:spPr>
        <p:txBody>
          <a:bodyPr>
            <a:normAutofit/>
          </a:bodyPr>
          <a:lstStyle/>
          <a:p>
            <a:pPr algn="ctr"/>
            <a:r>
              <a:rPr lang="en-US" sz="5400" dirty="0">
                <a:solidFill>
                  <a:srgbClr val="C00000"/>
                </a:solidFill>
              </a:rPr>
              <a:t>What are UN SDGs   (</a:t>
            </a:r>
            <a:r>
              <a:rPr lang="en-US" sz="5400" dirty="0" err="1">
                <a:solidFill>
                  <a:srgbClr val="C00000"/>
                </a:solidFill>
              </a:rPr>
              <a:t>Contd</a:t>
            </a:r>
            <a:r>
              <a:rPr lang="en-US" sz="5400" dirty="0">
                <a:solidFill>
                  <a:srgbClr val="C00000"/>
                </a:solidFill>
              </a:rPr>
              <a:t>)</a:t>
            </a:r>
            <a:endParaRPr lang="en-IN" sz="5400" dirty="0">
              <a:solidFill>
                <a:srgbClr val="C00000"/>
              </a:solidFill>
            </a:endParaRPr>
          </a:p>
        </p:txBody>
      </p:sp>
      <p:sp>
        <p:nvSpPr>
          <p:cNvPr id="3" name="Content Placeholder 2">
            <a:extLst>
              <a:ext uri="{FF2B5EF4-FFF2-40B4-BE49-F238E27FC236}">
                <a16:creationId xmlns:a16="http://schemas.microsoft.com/office/drawing/2014/main" id="{595008D2-49A5-875A-462C-5995E1A7F3EF}"/>
              </a:ext>
            </a:extLst>
          </p:cNvPr>
          <p:cNvSpPr>
            <a:spLocks noGrp="1"/>
          </p:cNvSpPr>
          <p:nvPr>
            <p:ph idx="1"/>
          </p:nvPr>
        </p:nvSpPr>
        <p:spPr>
          <a:xfrm>
            <a:off x="0" y="1251858"/>
            <a:ext cx="12192000" cy="5606142"/>
          </a:xfrm>
        </p:spPr>
        <p:txBody>
          <a:bodyPr>
            <a:normAutofit lnSpcReduction="10000"/>
          </a:bodyPr>
          <a:lstStyle/>
          <a:p>
            <a:r>
              <a:rPr lang="en-US" sz="3600" dirty="0"/>
              <a:t>In all there are 17 SDGs, and almost all have role of engineers in achieving that.</a:t>
            </a:r>
          </a:p>
          <a:p>
            <a:endParaRPr lang="en-US" sz="3600" dirty="0"/>
          </a:p>
          <a:p>
            <a:r>
              <a:rPr lang="en-US" sz="3600" dirty="0"/>
              <a:t>These goals are interconnected, meaning progress in one can impact others. The UN encourages governments, businesses, and individuals to work together to achieve these ambitious targets by 2030</a:t>
            </a:r>
          </a:p>
          <a:p>
            <a:pPr marL="0" indent="0">
              <a:buNone/>
            </a:pPr>
            <a:endParaRPr lang="en-US" sz="3600" dirty="0"/>
          </a:p>
          <a:p>
            <a:r>
              <a:rPr lang="en-US" sz="3600" dirty="0"/>
              <a:t>These goals can be achieved with  technologies available, social and institutional constraints in applying these technologies in field. </a:t>
            </a:r>
            <a:endParaRPr lang="en-IN" sz="3600" dirty="0"/>
          </a:p>
          <a:p>
            <a:endParaRPr lang="en-US" sz="3600" dirty="0"/>
          </a:p>
          <a:p>
            <a:endParaRPr lang="en-IN" sz="3600" dirty="0"/>
          </a:p>
        </p:txBody>
      </p:sp>
    </p:spTree>
    <p:extLst>
      <p:ext uri="{BB962C8B-B14F-4D97-AF65-F5344CB8AC3E}">
        <p14:creationId xmlns:p14="http://schemas.microsoft.com/office/powerpoint/2010/main" val="364569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8652AE-B460-484B-A87C-AE19800DA44B}"/>
              </a:ext>
            </a:extLst>
          </p:cNvPr>
          <p:cNvSpPr>
            <a:spLocks noGrp="1"/>
          </p:cNvSpPr>
          <p:nvPr>
            <p:ph type="title"/>
          </p:nvPr>
        </p:nvSpPr>
        <p:spPr>
          <a:xfrm>
            <a:off x="1760716" y="963877"/>
            <a:ext cx="2906524" cy="4930246"/>
          </a:xfrm>
        </p:spPr>
        <p:txBody>
          <a:bodyPr>
            <a:normAutofit/>
          </a:bodyPr>
          <a:lstStyle/>
          <a:p>
            <a:pPr algn="r"/>
            <a:r>
              <a:rPr lang="en-US" b="1" dirty="0">
                <a:solidFill>
                  <a:schemeClr val="accent1"/>
                </a:solidFill>
              </a:rPr>
              <a:t>Threats to Wetland Ecosystem</a:t>
            </a:r>
            <a:endParaRPr lang="en-CA" b="1" dirty="0">
              <a:solidFill>
                <a:schemeClr val="accent1"/>
              </a:solidFill>
            </a:endParaRPr>
          </a:p>
        </p:txBody>
      </p:sp>
      <p:sp>
        <p:nvSpPr>
          <p:cNvPr id="3" name="Content Placeholder 2">
            <a:extLst>
              <a:ext uri="{FF2B5EF4-FFF2-40B4-BE49-F238E27FC236}">
                <a16:creationId xmlns:a16="http://schemas.microsoft.com/office/drawing/2014/main" id="{9E95F18B-5E4A-482D-8838-F404A136CB7F}"/>
              </a:ext>
            </a:extLst>
          </p:cNvPr>
          <p:cNvSpPr>
            <a:spLocks noGrp="1"/>
          </p:cNvSpPr>
          <p:nvPr>
            <p:ph idx="1"/>
          </p:nvPr>
        </p:nvSpPr>
        <p:spPr>
          <a:xfrm>
            <a:off x="5024430" y="428605"/>
            <a:ext cx="5357850" cy="6118975"/>
          </a:xfrm>
        </p:spPr>
        <p:txBody>
          <a:bodyPr anchor="ctr">
            <a:noAutofit/>
          </a:bodyPr>
          <a:lstStyle/>
          <a:p>
            <a:pPr lvl="0"/>
            <a:r>
              <a:rPr lang="en-IN" sz="2500" dirty="0">
                <a:latin typeface="Times New Roman" pitchFamily="18" charset="0"/>
                <a:cs typeface="Times New Roman" pitchFamily="18" charset="0"/>
              </a:rPr>
              <a:t>Non availability of adequate quantity of desired fish seeds and rearing facilities (pens, cages, nursery ponds).</a:t>
            </a:r>
            <a:endParaRPr lang="en-CA" sz="2500" dirty="0">
              <a:latin typeface="Times New Roman" pitchFamily="18" charset="0"/>
              <a:cs typeface="Times New Roman" pitchFamily="18" charset="0"/>
            </a:endParaRPr>
          </a:p>
          <a:p>
            <a:pPr lvl="0"/>
            <a:r>
              <a:rPr lang="en-IN" sz="2500" dirty="0">
                <a:latin typeface="Times New Roman" pitchFamily="18" charset="0"/>
                <a:cs typeface="Times New Roman" pitchFamily="18" charset="0"/>
              </a:rPr>
              <a:t>Inadequate technology transfer and adoption by the farmers/fishers due to dearth of ecosystem and lack of community based resource specific technological packages.</a:t>
            </a:r>
            <a:endParaRPr lang="en-CA" sz="2500" dirty="0">
              <a:latin typeface="Times New Roman" pitchFamily="18" charset="0"/>
              <a:cs typeface="Times New Roman" pitchFamily="18" charset="0"/>
            </a:endParaRPr>
          </a:p>
          <a:p>
            <a:pPr lvl="0"/>
            <a:r>
              <a:rPr lang="en-IN" sz="2500" dirty="0">
                <a:latin typeface="Times New Roman" pitchFamily="18" charset="0"/>
                <a:cs typeface="Times New Roman" pitchFamily="18" charset="0"/>
              </a:rPr>
              <a:t>Poor institutional financial support to the farmers/fishers and inadequate insurance coverage to fish crop.</a:t>
            </a:r>
            <a:endParaRPr lang="en-CA" sz="2500" dirty="0">
              <a:latin typeface="Times New Roman" pitchFamily="18" charset="0"/>
              <a:cs typeface="Times New Roman" pitchFamily="18" charset="0"/>
            </a:endParaRPr>
          </a:p>
          <a:p>
            <a:pPr lvl="0"/>
            <a:r>
              <a:rPr lang="en-IN" sz="2500" dirty="0">
                <a:latin typeface="Times New Roman" pitchFamily="18" charset="0"/>
                <a:cs typeface="Times New Roman" pitchFamily="18" charset="0"/>
              </a:rPr>
              <a:t>Weak inter departmental linkage and co-ordination is also the major missing links in the development of wetlands.</a:t>
            </a:r>
            <a:endParaRPr lang="en-CA" sz="2500" dirty="0">
              <a:latin typeface="Times New Roman" pitchFamily="18" charset="0"/>
              <a:cs typeface="Times New Roman" pitchFamily="18" charset="0"/>
            </a:endParaRPr>
          </a:p>
        </p:txBody>
      </p:sp>
      <p:cxnSp>
        <p:nvCxnSpPr>
          <p:cNvPr id="7" name="Straight Connector 6"/>
          <p:cNvCxnSpPr/>
          <p:nvPr/>
        </p:nvCxnSpPr>
        <p:spPr>
          <a:xfrm rot="5400000">
            <a:off x="3560745" y="3463925"/>
            <a:ext cx="2643206" cy="158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561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437F362-8903-46C2-B86C-65B9D9BFFB8A}"/>
              </a:ext>
            </a:extLst>
          </p:cNvPr>
          <p:cNvSpPr>
            <a:spLocks noGrp="1"/>
          </p:cNvSpPr>
          <p:nvPr>
            <p:ph type="ctrTitle"/>
          </p:nvPr>
        </p:nvSpPr>
        <p:spPr>
          <a:xfrm>
            <a:off x="1524000" y="-24"/>
            <a:ext cx="9144000" cy="1007156"/>
          </a:xfrm>
          <a:solidFill>
            <a:schemeClr val="tx1"/>
          </a:solidFill>
        </p:spPr>
        <p:txBody>
          <a:bodyPr vert="horz" lIns="91440" tIns="45720" rIns="91440" bIns="45720" rtlCol="0" anchor="ctr">
            <a:normAutofit fontScale="90000"/>
          </a:bodyPr>
          <a:lstStyle/>
          <a:p>
            <a:r>
              <a:rPr lang="en-US" sz="3600" dirty="0">
                <a:solidFill>
                  <a:schemeClr val="bg1"/>
                </a:solidFill>
                <a:latin typeface="Times New Roman" panose="02020603050405020304" pitchFamily="18" charset="0"/>
                <a:cs typeface="Times New Roman" panose="02020603050405020304" pitchFamily="18" charset="0"/>
              </a:rPr>
              <a:t>Policy for Rejuvenation and Conservation of Wetlands in Bihar</a:t>
            </a:r>
          </a:p>
        </p:txBody>
      </p:sp>
      <p:pic>
        <p:nvPicPr>
          <p:cNvPr id="7" name="Picture 2" descr="thesis18-1"/>
          <p:cNvPicPr>
            <a:picLocks noChangeAspect="1" noChangeArrowheads="1"/>
          </p:cNvPicPr>
          <p:nvPr/>
        </p:nvPicPr>
        <p:blipFill>
          <a:blip r:embed="rId2"/>
          <a:srcRect/>
          <a:stretch>
            <a:fillRect/>
          </a:stretch>
        </p:blipFill>
        <p:spPr bwMode="auto">
          <a:xfrm>
            <a:off x="1595406" y="4527038"/>
            <a:ext cx="4857784" cy="2323264"/>
          </a:xfrm>
          <a:prstGeom prst="rect">
            <a:avLst/>
          </a:prstGeom>
          <a:noFill/>
          <a:ln w="9525">
            <a:noFill/>
            <a:miter lim="800000"/>
            <a:headEnd/>
            <a:tailEnd/>
          </a:ln>
        </p:spPr>
      </p:pic>
      <p:sp>
        <p:nvSpPr>
          <p:cNvPr id="8" name="Content Placeholder 2"/>
          <p:cNvSpPr txBox="1">
            <a:spLocks/>
          </p:cNvSpPr>
          <p:nvPr/>
        </p:nvSpPr>
        <p:spPr>
          <a:xfrm>
            <a:off x="1523968" y="1571612"/>
            <a:ext cx="4972056" cy="2971808"/>
          </a:xfrm>
          <a:prstGeom prst="rect">
            <a:avLst/>
          </a:prstGeom>
        </p:spPr>
        <p:txBody>
          <a:bodyPr vert="horz" lIns="91440" tIns="45720" rIns="91440" bIns="45720" rtlCol="0">
            <a:normAutofit fontScale="47500" lnSpcReduction="20000"/>
          </a:bodyPr>
          <a:lstStyle/>
          <a:p>
            <a:pPr marL="179388" indent="-179388" algn="just">
              <a:spcBef>
                <a:spcPct val="20000"/>
              </a:spcBef>
              <a:buFont typeface="Arial" pitchFamily="34" charset="0"/>
              <a:buChar char="•"/>
              <a:defRPr/>
            </a:pPr>
            <a:r>
              <a:rPr lang="en-IN" sz="3200" dirty="0">
                <a:latin typeface="Times New Roman" pitchFamily="18" charset="0"/>
                <a:cs typeface="Times New Roman" pitchFamily="18" charset="0"/>
              </a:rPr>
              <a:t>Improper development and management of wetland for fishery production in the state which is evident from poor physical status viz. greater colonization of </a:t>
            </a:r>
            <a:r>
              <a:rPr lang="en-IN" sz="3200" dirty="0" err="1">
                <a:latin typeface="Times New Roman" pitchFamily="18" charset="0"/>
                <a:cs typeface="Times New Roman" pitchFamily="18" charset="0"/>
              </a:rPr>
              <a:t>macrophyte</a:t>
            </a:r>
            <a:r>
              <a:rPr lang="en-IN" sz="3200" dirty="0">
                <a:latin typeface="Times New Roman" pitchFamily="18" charset="0"/>
                <a:cs typeface="Times New Roman" pitchFamily="18" charset="0"/>
              </a:rPr>
              <a:t>, siltation and habitat degradation.</a:t>
            </a:r>
            <a:endParaRPr lang="en-CA" sz="3200" dirty="0">
              <a:latin typeface="Times New Roman" pitchFamily="18" charset="0"/>
              <a:cs typeface="Times New Roman" pitchFamily="18" charset="0"/>
            </a:endParaRPr>
          </a:p>
          <a:p>
            <a:pPr marL="179388" indent="-179388" algn="just">
              <a:spcBef>
                <a:spcPct val="20000"/>
              </a:spcBef>
              <a:buFont typeface="Arial" pitchFamily="34" charset="0"/>
              <a:buChar char="•"/>
              <a:defRPr/>
            </a:pPr>
            <a:r>
              <a:rPr lang="en-IN" sz="3200" dirty="0">
                <a:latin typeface="Times New Roman" pitchFamily="18" charset="0"/>
                <a:cs typeface="Times New Roman" pitchFamily="18" charset="0"/>
              </a:rPr>
              <a:t>Soil erosion and siltation due to faulty agricultural practices in wetland catchment.</a:t>
            </a:r>
            <a:endParaRPr lang="en-CA" sz="3200" dirty="0">
              <a:latin typeface="Times New Roman" pitchFamily="18" charset="0"/>
              <a:cs typeface="Times New Roman" pitchFamily="18" charset="0"/>
            </a:endParaRPr>
          </a:p>
          <a:p>
            <a:pPr marL="179388" indent="-179388" algn="just">
              <a:spcBef>
                <a:spcPct val="20000"/>
              </a:spcBef>
              <a:buFont typeface="Arial" pitchFamily="34" charset="0"/>
              <a:buChar char="•"/>
              <a:defRPr/>
            </a:pPr>
            <a:r>
              <a:rPr lang="en-IN" sz="3200" dirty="0">
                <a:latin typeface="Times New Roman" pitchFamily="18" charset="0"/>
                <a:cs typeface="Times New Roman" pitchFamily="18" charset="0"/>
              </a:rPr>
              <a:t>Encroachment of wetlands for agriculture and construction activities.</a:t>
            </a:r>
            <a:endParaRPr lang="en-CA" sz="3200" dirty="0">
              <a:latin typeface="Times New Roman" pitchFamily="18" charset="0"/>
              <a:cs typeface="Times New Roman" pitchFamily="18" charset="0"/>
            </a:endParaRPr>
          </a:p>
          <a:p>
            <a:pPr marL="179388" indent="-179388" algn="just">
              <a:spcBef>
                <a:spcPct val="20000"/>
              </a:spcBef>
              <a:buFont typeface="Arial" pitchFamily="34" charset="0"/>
              <a:buChar char="•"/>
              <a:defRPr/>
            </a:pPr>
            <a:r>
              <a:rPr lang="en-IN" sz="3200" dirty="0">
                <a:latin typeface="Times New Roman" pitchFamily="18" charset="0"/>
                <a:cs typeface="Times New Roman" pitchFamily="18" charset="0"/>
              </a:rPr>
              <a:t>Disposal of industrial and household waste without any treatment chocked the drainage line.</a:t>
            </a:r>
            <a:endParaRPr lang="en-CA" sz="3200" dirty="0">
              <a:latin typeface="Times New Roman" pitchFamily="18" charset="0"/>
              <a:cs typeface="Times New Roman" pitchFamily="18" charset="0"/>
            </a:endParaRPr>
          </a:p>
          <a:p>
            <a:pPr marL="179388" indent="-179388" algn="just">
              <a:spcBef>
                <a:spcPct val="20000"/>
              </a:spcBef>
              <a:buFont typeface="Arial" pitchFamily="34" charset="0"/>
              <a:buChar char="•"/>
              <a:defRPr/>
            </a:pPr>
            <a:r>
              <a:rPr lang="en-IN" sz="3200" dirty="0">
                <a:latin typeface="Times New Roman" pitchFamily="18" charset="0"/>
                <a:cs typeface="Times New Roman" pitchFamily="18" charset="0"/>
              </a:rPr>
              <a:t>Slow pace of utilization due to multiple ownership and lack of co-operative/collective management approach. </a:t>
            </a:r>
          </a:p>
          <a:p>
            <a:pPr marL="179388" indent="-179388" algn="just">
              <a:spcBef>
                <a:spcPct val="20000"/>
              </a:spcBef>
              <a:buFont typeface="Arial" pitchFamily="34" charset="0"/>
              <a:buChar char="•"/>
              <a:defRPr/>
            </a:pPr>
            <a:r>
              <a:rPr lang="en-IN" sz="3200" dirty="0">
                <a:latin typeface="Times New Roman" pitchFamily="18" charset="0"/>
                <a:cs typeface="Times New Roman" pitchFamily="18" charset="0"/>
              </a:rPr>
              <a:t>Weak inter departmental linkage and co-ordination is also the major missing links in the development of wetlands.</a:t>
            </a:r>
            <a:endParaRPr lang="en-CA" sz="3200" dirty="0">
              <a:latin typeface="Times New Roman" pitchFamily="18" charset="0"/>
              <a:cs typeface="Times New Roman" pitchFamily="18" charset="0"/>
            </a:endParaRPr>
          </a:p>
          <a:p>
            <a:pPr algn="just">
              <a:spcBef>
                <a:spcPct val="20000"/>
              </a:spcBef>
              <a:buFont typeface="Arial" pitchFamily="34" charset="0"/>
              <a:buChar char="•"/>
              <a:defRPr/>
            </a:pPr>
            <a:endParaRPr lang="en-IN" sz="3200" dirty="0"/>
          </a:p>
        </p:txBody>
      </p:sp>
      <p:sp>
        <p:nvSpPr>
          <p:cNvPr id="9" name="Title 1"/>
          <p:cNvSpPr txBox="1">
            <a:spLocks/>
          </p:cNvSpPr>
          <p:nvPr/>
        </p:nvSpPr>
        <p:spPr>
          <a:xfrm>
            <a:off x="1523968" y="928670"/>
            <a:ext cx="4857784" cy="785818"/>
          </a:xfrm>
          <a:prstGeom prst="rect">
            <a:avLst/>
          </a:prstGeom>
        </p:spPr>
        <p:txBody>
          <a:bodyPr vert="horz" lIns="91440" tIns="45720" rIns="91440" bIns="45720" rtlCol="0" anchor="ctr">
            <a:normAutofit fontScale="97500"/>
          </a:bodyPr>
          <a:lstStyle/>
          <a:p>
            <a:pPr algn="ctr">
              <a:spcBef>
                <a:spcPct val="0"/>
              </a:spcBef>
              <a:defRPr/>
            </a:pPr>
            <a:r>
              <a:rPr lang="en-IN" sz="2400" b="1" dirty="0">
                <a:latin typeface="Times New Roman" pitchFamily="18" charset="0"/>
                <a:ea typeface="+mj-ea"/>
                <a:cs typeface="Times New Roman" pitchFamily="18" charset="0"/>
              </a:rPr>
              <a:t>Major threats to Wetland Ecosystem</a:t>
            </a:r>
          </a:p>
        </p:txBody>
      </p:sp>
      <p:pic>
        <p:nvPicPr>
          <p:cNvPr id="10" name="Picture 2"/>
          <p:cNvPicPr>
            <a:picLocks noChangeAspect="1" noChangeArrowheads="1"/>
          </p:cNvPicPr>
          <p:nvPr/>
        </p:nvPicPr>
        <p:blipFill>
          <a:blip r:embed="rId3"/>
          <a:srcRect/>
          <a:stretch>
            <a:fillRect/>
          </a:stretch>
        </p:blipFill>
        <p:spPr bwMode="auto">
          <a:xfrm>
            <a:off x="6513774" y="1120028"/>
            <a:ext cx="4139268" cy="5500726"/>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D568BB0B-F06E-4E93-969A-6433FE2234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943" y="0"/>
            <a:ext cx="11996057" cy="685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31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E1CC-A0DE-7EFA-6569-5986427B4DE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0B22269-8B14-8091-3664-40D9B7BB5425}"/>
              </a:ext>
            </a:extLst>
          </p:cNvPr>
          <p:cNvSpPr>
            <a:spLocks noGrp="1"/>
          </p:cNvSpPr>
          <p:nvPr>
            <p:ph idx="1"/>
          </p:nvPr>
        </p:nvSpPr>
        <p:spPr>
          <a:xfrm>
            <a:off x="0" y="827314"/>
            <a:ext cx="12192000" cy="5665561"/>
          </a:xfrm>
        </p:spPr>
        <p:txBody>
          <a:bodyPr>
            <a:normAutofit/>
          </a:bodyPr>
          <a:lstStyle/>
          <a:p>
            <a:pPr marL="0" indent="0">
              <a:buNone/>
            </a:pPr>
            <a:r>
              <a:rPr lang="en-IN" sz="7200" b="1" i="1" dirty="0">
                <a:solidFill>
                  <a:srgbClr val="C00000"/>
                </a:solidFill>
              </a:rPr>
              <a:t>Wish You all </a:t>
            </a:r>
          </a:p>
          <a:p>
            <a:pPr marL="0" indent="0">
              <a:buNone/>
            </a:pPr>
            <a:r>
              <a:rPr lang="en-IN" sz="7200" b="1" i="1" dirty="0">
                <a:solidFill>
                  <a:srgbClr val="C00000"/>
                </a:solidFill>
              </a:rPr>
              <a:t>A very Happy Holi</a:t>
            </a:r>
          </a:p>
          <a:p>
            <a:pPr marL="0" indent="0">
              <a:buNone/>
            </a:pPr>
            <a:r>
              <a:rPr lang="en-IN" sz="7200" b="1" i="1" dirty="0">
                <a:solidFill>
                  <a:srgbClr val="C00000"/>
                </a:solidFill>
              </a:rPr>
              <a:t>and </a:t>
            </a:r>
          </a:p>
          <a:p>
            <a:pPr marL="0" indent="0">
              <a:buNone/>
            </a:pPr>
            <a:r>
              <a:rPr lang="en-IN" sz="7200" b="1" i="1" dirty="0">
                <a:solidFill>
                  <a:srgbClr val="C00000"/>
                </a:solidFill>
              </a:rPr>
              <a:t>Eid Mubarak</a:t>
            </a:r>
            <a:endParaRPr lang="en-IN" b="1" i="1" dirty="0">
              <a:solidFill>
                <a:srgbClr val="C00000"/>
              </a:solidFill>
            </a:endParaRPr>
          </a:p>
        </p:txBody>
      </p:sp>
    </p:spTree>
    <p:extLst>
      <p:ext uri="{BB962C8B-B14F-4D97-AF65-F5344CB8AC3E}">
        <p14:creationId xmlns:p14="http://schemas.microsoft.com/office/powerpoint/2010/main" val="36027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22DD-215B-E769-8BCA-9587FEE4BAC4}"/>
              </a:ext>
            </a:extLst>
          </p:cNvPr>
          <p:cNvSpPr>
            <a:spLocks noGrp="1"/>
          </p:cNvSpPr>
          <p:nvPr>
            <p:ph type="title"/>
          </p:nvPr>
        </p:nvSpPr>
        <p:spPr>
          <a:xfrm>
            <a:off x="0" y="0"/>
            <a:ext cx="12192000" cy="1325563"/>
          </a:xfrm>
        </p:spPr>
        <p:txBody>
          <a:bodyPr>
            <a:normAutofit/>
          </a:bodyPr>
          <a:lstStyle/>
          <a:p>
            <a:pPr algn="ctr"/>
            <a:r>
              <a:rPr lang="en-IN" sz="5400" dirty="0">
                <a:solidFill>
                  <a:srgbClr val="C00000"/>
                </a:solidFill>
              </a:rPr>
              <a:t>SDGs which this address will deal</a:t>
            </a:r>
          </a:p>
        </p:txBody>
      </p:sp>
      <p:sp>
        <p:nvSpPr>
          <p:cNvPr id="3" name="Content Placeholder 2">
            <a:extLst>
              <a:ext uri="{FF2B5EF4-FFF2-40B4-BE49-F238E27FC236}">
                <a16:creationId xmlns:a16="http://schemas.microsoft.com/office/drawing/2014/main" id="{DE7117AC-07A0-6CA8-171F-820C487BF1EF}"/>
              </a:ext>
            </a:extLst>
          </p:cNvPr>
          <p:cNvSpPr>
            <a:spLocks noGrp="1"/>
          </p:cNvSpPr>
          <p:nvPr>
            <p:ph idx="1"/>
          </p:nvPr>
        </p:nvSpPr>
        <p:spPr>
          <a:xfrm>
            <a:off x="-1" y="1219200"/>
            <a:ext cx="12191999" cy="5638800"/>
          </a:xfrm>
        </p:spPr>
        <p:txBody>
          <a:bodyPr>
            <a:normAutofit lnSpcReduction="10000"/>
          </a:bodyPr>
          <a:lstStyle/>
          <a:p>
            <a:r>
              <a:rPr lang="en-US" dirty="0"/>
              <a:t>(</a:t>
            </a:r>
            <a:r>
              <a:rPr lang="en-US" dirty="0" err="1"/>
              <a:t>i</a:t>
            </a:r>
            <a:r>
              <a:rPr lang="en-US" dirty="0"/>
              <a:t>) Zero Hunger – End hunger, achieve food security, and promote sustainable agriculture; </a:t>
            </a:r>
          </a:p>
          <a:p>
            <a:endParaRPr lang="en-US" dirty="0"/>
          </a:p>
          <a:p>
            <a:r>
              <a:rPr lang="en-US" dirty="0"/>
              <a:t>(ii)No Poverty – End poverty in all its forms everywhere;  </a:t>
            </a:r>
          </a:p>
          <a:p>
            <a:endParaRPr lang="en-US" dirty="0"/>
          </a:p>
          <a:p>
            <a:r>
              <a:rPr lang="en-US" dirty="0"/>
              <a:t>(iii) Clean Water and Sanitation – Ensure availability and sustainable management of water and sanitation for all; </a:t>
            </a:r>
          </a:p>
          <a:p>
            <a:endParaRPr lang="en-US" dirty="0"/>
          </a:p>
          <a:p>
            <a:r>
              <a:rPr lang="en-US" dirty="0"/>
              <a:t>(iv)   Climate Action – Take urgent action to combat climate change and its impacts; </a:t>
            </a:r>
          </a:p>
          <a:p>
            <a:endParaRPr lang="en-US" dirty="0"/>
          </a:p>
          <a:p>
            <a:r>
              <a:rPr lang="en-US" dirty="0"/>
              <a:t>(v)   Life on Land – Protect, restore, and promote sustainable use of terrestrial ecosystems, forests, and biodiversity. </a:t>
            </a:r>
          </a:p>
        </p:txBody>
      </p:sp>
    </p:spTree>
    <p:extLst>
      <p:ext uri="{BB962C8B-B14F-4D97-AF65-F5344CB8AC3E}">
        <p14:creationId xmlns:p14="http://schemas.microsoft.com/office/powerpoint/2010/main" val="2293980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4473</TotalTime>
  <Words>4440</Words>
  <Application>Microsoft Office PowerPoint</Application>
  <PresentationFormat>Widescreen</PresentationFormat>
  <Paragraphs>459</Paragraphs>
  <Slides>83</Slides>
  <Notes>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83</vt:i4>
      </vt:variant>
    </vt:vector>
  </HeadingPairs>
  <TitlesOfParts>
    <vt:vector size="98" baseType="lpstr">
      <vt:lpstr>Arial</vt:lpstr>
      <vt:lpstr>Arial Black</vt:lpstr>
      <vt:lpstr>ArialBlack</vt:lpstr>
      <vt:lpstr>Calibri</vt:lpstr>
      <vt:lpstr>Calibri Light</vt:lpstr>
      <vt:lpstr>Calibri-Bold</vt:lpstr>
      <vt:lpstr>Comic Sans MS</vt:lpstr>
      <vt:lpstr>Helvetica</vt:lpstr>
      <vt:lpstr>RobotoCondensed-Bold</vt:lpstr>
      <vt:lpstr>RobotoCondensed-Regular</vt:lpstr>
      <vt:lpstr>Times New Roman</vt:lpstr>
      <vt:lpstr>Tw Cen MT</vt:lpstr>
      <vt:lpstr>Wingdings</vt:lpstr>
      <vt:lpstr>Wingdings 2</vt:lpstr>
      <vt:lpstr>Office Theme</vt:lpstr>
      <vt:lpstr>Technological Approach for Achieving Sustainable Development Goals</vt:lpstr>
      <vt:lpstr>PowerPoint Presentation</vt:lpstr>
      <vt:lpstr>What is Role of Engineers</vt:lpstr>
      <vt:lpstr>Another view about Engineers</vt:lpstr>
      <vt:lpstr>Theme of World Engineering Day</vt:lpstr>
      <vt:lpstr>What are UN SDGs</vt:lpstr>
      <vt:lpstr>What are UN SDGs   (Contd)</vt:lpstr>
      <vt:lpstr>What are UN SDGs   (Contd)</vt:lpstr>
      <vt:lpstr>SDGs which this address will deal</vt:lpstr>
      <vt:lpstr>Zero Hunger</vt:lpstr>
      <vt:lpstr>Hydroponic cultivation of vegetables near homestead/ roofs (Courtsey CISH, Lko)</vt:lpstr>
      <vt:lpstr>Low cost design for hydroponic cultivation using waste material </vt:lpstr>
      <vt:lpstr>No Poverty – End poverty in all its forms everywhere</vt:lpstr>
      <vt:lpstr>Creating Employment Opportunities in Rural Areas</vt:lpstr>
      <vt:lpstr>Sukhet Model – Monetizing Cow Dung</vt:lpstr>
      <vt:lpstr>Sukhet Model </vt:lpstr>
      <vt:lpstr>Banana Pseudo-stem</vt:lpstr>
      <vt:lpstr>Banana Pseudo-stem processing </vt:lpstr>
      <vt:lpstr>Banana Fiber Processing</vt:lpstr>
      <vt:lpstr>Uses of Banana Fibre</vt:lpstr>
      <vt:lpstr>Pigeon Pea Stalk Utilization </vt:lpstr>
      <vt:lpstr>PowerPoint Presentation</vt:lpstr>
      <vt:lpstr>PowerPoint Presentation</vt:lpstr>
      <vt:lpstr>PowerPoint Presentation</vt:lpstr>
      <vt:lpstr>PowerPoint Presentation</vt:lpstr>
      <vt:lpstr>Processing of Pigeon-pea or Arhar stalk</vt:lpstr>
      <vt:lpstr>Products from Maize Cob Stone</vt:lpstr>
      <vt:lpstr>Products from Maize Cob Stone</vt:lpstr>
      <vt:lpstr>Mushroom Production from Paddy Straw</vt:lpstr>
      <vt:lpstr>Mushroom Production System  </vt:lpstr>
      <vt:lpstr>PowerPoint Presentation</vt:lpstr>
      <vt:lpstr>PowerPoint Presentation</vt:lpstr>
      <vt:lpstr>PowerPoint Presentation</vt:lpstr>
      <vt:lpstr>PowerPoint Presentation</vt:lpstr>
      <vt:lpstr>Clean Water and Sanitation</vt:lpstr>
      <vt:lpstr> Future Scenario of Ground Water Depletion</vt:lpstr>
      <vt:lpstr>Impact of Ground Water Depletion</vt:lpstr>
      <vt:lpstr>Design features of groundwater recharge shaft  (CSSRI, Karnal)  </vt:lpstr>
      <vt:lpstr> Ground Water Recharge cum Drainage Unit (RPCAU, Pusa, Bihar)</vt:lpstr>
      <vt:lpstr>Different Stages of Ground Water Filtration </vt:lpstr>
      <vt:lpstr>Performance of Ground Water Recharge Structure Date 07.07.19 </vt:lpstr>
      <vt:lpstr> Components of Ground water Balance for RPCAU, Pusa Campus (Effect of Recharge Structures and underground pipeline) </vt:lpstr>
      <vt:lpstr>Sewage disposal system designed by BARC and used at Mahakumbh 2025</vt:lpstr>
      <vt:lpstr>What is BARC Technology</vt:lpstr>
      <vt:lpstr>PowerPoint Presentation</vt:lpstr>
      <vt:lpstr>   Filtering municipal waste water in nala itself    Filtering municipal waste water in nala itself – A Concept</vt:lpstr>
      <vt:lpstr>Gabbion Filters in Nala itself to filter waste water</vt:lpstr>
      <vt:lpstr>PowerPoint Presentation</vt:lpstr>
      <vt:lpstr>Combating Impact of Climate Change</vt:lpstr>
      <vt:lpstr>PowerPoint Presentation</vt:lpstr>
      <vt:lpstr>How Changes Affect Urban Life</vt:lpstr>
      <vt:lpstr>New initiatives for minimising GH gases</vt:lpstr>
      <vt:lpstr>Boat Based Solar Pumping System </vt:lpstr>
      <vt:lpstr>PowerPoint Presentation</vt:lpstr>
      <vt:lpstr>PowerPoint Presentation</vt:lpstr>
      <vt:lpstr>Solar Tree based Pumping System </vt:lpstr>
      <vt:lpstr>PowerPoint Presentation</vt:lpstr>
      <vt:lpstr>PowerPoint Presentation</vt:lpstr>
      <vt:lpstr>Compendium of Solar Powered Irrigation System in India (Published by IWMI) </vt:lpstr>
      <vt:lpstr> Life on Land – Protect, restore, and promote sustainable use of terrestrial ecosystems, forests, and biodiversity</vt:lpstr>
      <vt:lpstr>How serious is wasteland issue</vt:lpstr>
      <vt:lpstr>How serious is wasteland issue</vt:lpstr>
      <vt:lpstr>Ravines of Semi Arid region of India</vt:lpstr>
      <vt:lpstr>Degraded areas of Western Ghats</vt:lpstr>
      <vt:lpstr>Initiatives for Wasteland Reclamation</vt:lpstr>
      <vt:lpstr>Why Accelerated Reclamation</vt:lpstr>
      <vt:lpstr>Accelerated Reclamation of Wastelands Using Wastewater  A Practical Approach </vt:lpstr>
      <vt:lpstr>Sandcasted area on banks of river Burhi Gandak</vt:lpstr>
      <vt:lpstr>Details of System: Boat based solar pumping system, Drip system, installing underground drip, drip discharge 1.35 lph at operating pressure (0.5-0.8 kg/cm2)</vt:lpstr>
      <vt:lpstr>Plantation area submerged with flood water from 17th July to 6th August, 2019 Water stagnation: 0.70 – 1.30 m for 20 days</vt:lpstr>
      <vt:lpstr>One Year Old Bamboo</vt:lpstr>
      <vt:lpstr>Irrigated Bamboo Plantation on sandcasted area on banks of Burhi Gandak  (5 year old)</vt:lpstr>
      <vt:lpstr>Another view of Bamboo plantation </vt:lpstr>
      <vt:lpstr>PowerPoint Presentation</vt:lpstr>
      <vt:lpstr>Wetlands develop in areas where the water table is at or near the surface</vt:lpstr>
      <vt:lpstr>Wetland Functions and Values</vt:lpstr>
      <vt:lpstr>Wetland Functions</vt:lpstr>
      <vt:lpstr>PowerPoint Presentation</vt:lpstr>
      <vt:lpstr>Threats to Wetland Ecosystem</vt:lpstr>
      <vt:lpstr>Threats to Wetland Ecosystem</vt:lpstr>
      <vt:lpstr>Policy for Rejuvenation and Conservation of Wetlands in Bihar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Ramesh Chandra Srivastava</dc:creator>
  <cp:lastModifiedBy>Ramesh Chandra Srivastava</cp:lastModifiedBy>
  <cp:revision>13</cp:revision>
  <dcterms:created xsi:type="dcterms:W3CDTF">2025-03-01T04:00:11Z</dcterms:created>
  <dcterms:modified xsi:type="dcterms:W3CDTF">2025-03-04T06:37:57Z</dcterms:modified>
</cp:coreProperties>
</file>